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19" r:id="rId3"/>
    <p:sldMasterId id="2147483736" r:id="rId4"/>
  </p:sldMasterIdLst>
  <p:notesMasterIdLst>
    <p:notesMasterId r:id="rId25"/>
  </p:notesMasterIdLst>
  <p:handoutMasterIdLst>
    <p:handoutMasterId r:id="rId26"/>
  </p:handoutMasterIdLst>
  <p:sldIdLst>
    <p:sldId id="388" r:id="rId5"/>
    <p:sldId id="275" r:id="rId6"/>
    <p:sldId id="344" r:id="rId7"/>
    <p:sldId id="390" r:id="rId8"/>
    <p:sldId id="295" r:id="rId9"/>
    <p:sldId id="339" r:id="rId10"/>
    <p:sldId id="389" r:id="rId11"/>
    <p:sldId id="362" r:id="rId12"/>
    <p:sldId id="345" r:id="rId13"/>
    <p:sldId id="346" r:id="rId14"/>
    <p:sldId id="350" r:id="rId15"/>
    <p:sldId id="354" r:id="rId16"/>
    <p:sldId id="351" r:id="rId17"/>
    <p:sldId id="353" r:id="rId18"/>
    <p:sldId id="387" r:id="rId19"/>
    <p:sldId id="391" r:id="rId20"/>
    <p:sldId id="392" r:id="rId21"/>
    <p:sldId id="393" r:id="rId22"/>
    <p:sldId id="357" r:id="rId23"/>
    <p:sldId id="381" r:id="rId24"/>
  </p:sldIdLst>
  <p:sldSz cx="24377650" cy="13716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либаева Карашаш Кайраткызы" initials="МКК" lastIdx="3" clrIdx="0">
    <p:extLst>
      <p:ext uri="{19B8F6BF-5375-455C-9EA6-DF929625EA0E}">
        <p15:presenceInfo xmlns:p15="http://schemas.microsoft.com/office/powerpoint/2012/main" userId="S-1-5-21-3504814381-2904217901-3634603613-22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CCCC"/>
    <a:srgbClr val="0099FF"/>
    <a:srgbClr val="98C1D6"/>
    <a:srgbClr val="81B8FB"/>
    <a:srgbClr val="7DC7FF"/>
    <a:srgbClr val="7DDDFF"/>
    <a:srgbClr val="9CF5FE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0421" autoAdjust="0"/>
  </p:normalViewPr>
  <p:slideViewPr>
    <p:cSldViewPr snapToGrid="0">
      <p:cViewPr varScale="1">
        <p:scale>
          <a:sx n="51" d="100"/>
          <a:sy n="51" d="100"/>
        </p:scale>
        <p:origin x="684" y="120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пролеченных случаев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4353</c:v>
                </c:pt>
                <c:pt idx="1">
                  <c:v>3972</c:v>
                </c:pt>
                <c:pt idx="2">
                  <c:v>5190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78-45B4-8697-5D6348F198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операций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3155</c:v>
                </c:pt>
                <c:pt idx="1">
                  <c:v>2669</c:v>
                </c:pt>
                <c:pt idx="2">
                  <c:v>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8-45B4-8697-5D6348F198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прооперированных пациентов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2884</c:v>
                </c:pt>
                <c:pt idx="1">
                  <c:v>2481</c:v>
                </c:pt>
                <c:pt idx="2">
                  <c:v>3496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8-45B4-8697-5D6348F19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09664"/>
        <c:axId val="151414240"/>
      </c:barChart>
      <c:catAx>
        <c:axId val="104309664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spPr>
          <a:ln w="3163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414240"/>
        <c:crosses val="autoZero"/>
        <c:auto val="1"/>
        <c:lblAlgn val="ctr"/>
        <c:lblOffset val="100"/>
        <c:noMultiLvlLbl val="0"/>
      </c:catAx>
      <c:valAx>
        <c:axId val="151414240"/>
        <c:scaling>
          <c:orientation val="minMax"/>
        </c:scaling>
        <c:delete val="1"/>
        <c:axPos val="l"/>
        <c:majorGridlines>
          <c:spPr>
            <a:ln w="3163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104309664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73232550022433263"/>
          <c:y val="0.48297431275997155"/>
          <c:w val="0.2638822212237133"/>
          <c:h val="0.39769833549962502"/>
        </c:manualLayout>
      </c:layout>
      <c:overlay val="0"/>
      <c:txPr>
        <a:bodyPr/>
        <a:lstStyle/>
        <a:p>
          <a:pPr>
            <a:defRPr sz="2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Raleway Light"/>
          <a:cs typeface="Helvetica Neue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0AF-B776-212B9A4E594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0AF-B776-212B9A4E59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0.85000000000000009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7D-40AF-B776-212B9A4E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научной деятельности в общем объеме бюджета</a:t>
            </a:r>
          </a:p>
        </c:rich>
      </c:tx>
      <c:layout>
        <c:manualLayout>
          <c:xMode val="edge"/>
          <c:yMode val="edge"/>
          <c:x val="0.19709897319915506"/>
          <c:y val="2.800249597050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599008457276174E-2"/>
          <c:y val="0.36373554234984229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Факт 2020 г.</c:v>
                </c:pt>
                <c:pt idx="2">
                  <c:v>План 2021 г.</c:v>
                </c:pt>
                <c:pt idx="3">
                  <c:v>Факт 2021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25296.799999999999</c:v>
                </c:pt>
                <c:pt idx="2">
                  <c:v>382505.78</c:v>
                </c:pt>
                <c:pt idx="3">
                  <c:v>381301.18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83600"/>
        <c:axId val="152683992"/>
      </c:barChart>
      <c:catAx>
        <c:axId val="1526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2683992"/>
        <c:crosses val="autoZero"/>
        <c:auto val="1"/>
        <c:lblAlgn val="ctr"/>
        <c:lblOffset val="100"/>
        <c:noMultiLvlLbl val="0"/>
      </c:catAx>
      <c:valAx>
        <c:axId val="15268399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268360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индекс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сотрудников организаций по данным базы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WebofScince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Scopus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4136347884386"/>
          <c:y val="5.36941557801694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404670289006459E-2"/>
          <c:y val="0.30285836053611997"/>
          <c:w val="0.94002666565342474"/>
          <c:h val="0.5094969178087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AD4EC8CE-D242-4B7F-A294-B10A8854F08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A69E603E-A27B-4DEB-9CE1-3A59233E35D4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 2021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0.3</c:v>
                </c:pt>
                <c:pt idx="1">
                  <c:v>0.6</c:v>
                </c:pt>
                <c:pt idx="2">
                  <c:v>0.5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  <c:ext xmlns:c15="http://schemas.microsoft.com/office/drawing/2012/chart" uri="{02D57815-91ED-43cb-92C2-25804820EDAC}">
              <c15:datalabelsRange>
                <c15:f>Лист1!$B$4</c15:f>
                <c15:dlblRangeCache>
                  <c:ptCount val="1"/>
                  <c:pt idx="0">
                    <c:v>0,5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84776"/>
        <c:axId val="152685168"/>
      </c:barChart>
      <c:catAx>
        <c:axId val="15268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2685168"/>
        <c:crosses val="autoZero"/>
        <c:auto val="1"/>
        <c:lblAlgn val="ctr"/>
        <c:lblOffset val="100"/>
        <c:noMultiLvlLbl val="0"/>
      </c:catAx>
      <c:valAx>
        <c:axId val="152685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68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научную деятельность из собственных средств от общего объема бюджета</a:t>
            </a:r>
          </a:p>
        </c:rich>
      </c:tx>
      <c:layout>
        <c:manualLayout>
          <c:xMode val="edge"/>
          <c:yMode val="edge"/>
          <c:x val="0.13001753445308728"/>
          <c:y val="2.02216803479489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019751278346978E-2"/>
          <c:y val="0.2967089667444302"/>
          <c:w val="0.90761608498526569"/>
          <c:h val="0.483508378458724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152685952"/>
        <c:axId val="152686344"/>
      </c:barChart>
      <c:catAx>
        <c:axId val="15268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686344"/>
        <c:crosses val="autoZero"/>
        <c:auto val="1"/>
        <c:lblAlgn val="ctr"/>
        <c:lblOffset val="100"/>
        <c:noMultiLvlLbl val="0"/>
      </c:catAx>
      <c:valAx>
        <c:axId val="152686344"/>
        <c:scaling>
          <c:orientation val="minMax"/>
          <c:max val="1.0000000000000002E-2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152685952"/>
        <c:crosses val="autoZero"/>
        <c:crossBetween val="between"/>
        <c:majorUnit val="1.0000000000000002E-3"/>
        <c:minorUnit val="1.0000000000000002E-3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научную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 из собственных средств от общего объема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642426709862586"/>
          <c:y val="2.4587802450619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64980264206631E-2"/>
          <c:y val="0.34324716997629617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Факт 2020 г.</c:v>
                </c:pt>
                <c:pt idx="2">
                  <c:v>План 2021 г.</c:v>
                </c:pt>
                <c:pt idx="3">
                  <c:v>Факт 2021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12658</c:v>
                </c:pt>
                <c:pt idx="1">
                  <c:v>10332</c:v>
                </c:pt>
                <c:pt idx="2">
                  <c:v>13139.8</c:v>
                </c:pt>
                <c:pt idx="3">
                  <c:v>14018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892912"/>
        <c:axId val="152893304"/>
      </c:barChart>
      <c:catAx>
        <c:axId val="15289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2893304"/>
        <c:crosses val="autoZero"/>
        <c:auto val="1"/>
        <c:lblAlgn val="ctr"/>
        <c:lblOffset val="100"/>
        <c:noMultiLvlLbl val="0"/>
      </c:catAx>
      <c:valAx>
        <c:axId val="15289330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5289291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научно-исследовательские программы (проекты), в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международные гранты</a:t>
            </a:r>
          </a:p>
        </c:rich>
      </c:tx>
      <c:layout>
        <c:manualLayout>
          <c:xMode val="edge"/>
          <c:yMode val="edge"/>
          <c:x val="0.13281112388275046"/>
          <c:y val="6.2644683865753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40638896247995265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 2021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060272"/>
        <c:axId val="168060664"/>
      </c:barChart>
      <c:catAx>
        <c:axId val="1680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060664"/>
        <c:crosses val="autoZero"/>
        <c:auto val="1"/>
        <c:lblAlgn val="ctr"/>
        <c:lblOffset val="100"/>
        <c:noMultiLvlLbl val="0"/>
      </c:catAx>
      <c:valAx>
        <c:axId val="168060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06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по стратегическому партнерству </a:t>
            </a:r>
          </a:p>
        </c:rich>
      </c:tx>
      <c:layout>
        <c:manualLayout>
          <c:xMode val="edge"/>
          <c:yMode val="edge"/>
          <c:x val="0.16384358932796178"/>
          <c:y val="5.2370917120319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641251982103005E-2"/>
          <c:y val="0.44886339159594535"/>
          <c:w val="0.93185731888376044"/>
          <c:h val="0.37080666069118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 2021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5-D540-A6BD-731957C9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17504"/>
        <c:axId val="167617896"/>
      </c:barChart>
      <c:catAx>
        <c:axId val="1676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7617896"/>
        <c:crosses val="autoZero"/>
        <c:auto val="1"/>
        <c:lblAlgn val="ctr"/>
        <c:lblOffset val="100"/>
        <c:noMultiLvlLbl val="0"/>
      </c:catAx>
      <c:valAx>
        <c:axId val="167617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6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слушателей резидентуры 1-го года обучения</a:t>
            </a:r>
          </a:p>
        </c:rich>
      </c:tx>
      <c:layout>
        <c:manualLayout>
          <c:xMode val="edge"/>
          <c:yMode val="edge"/>
          <c:x val="0.10976360603451549"/>
          <c:y val="6.9444444444444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40638896247995265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18680"/>
        <c:axId val="167619072"/>
      </c:barChart>
      <c:catAx>
        <c:axId val="16761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7619072"/>
        <c:crosses val="autoZero"/>
        <c:auto val="1"/>
        <c:lblAlgn val="ctr"/>
        <c:lblOffset val="100"/>
        <c:noMultiLvlLbl val="0"/>
      </c:catAx>
      <c:valAx>
        <c:axId val="16761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618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трудоустроенных выпускников резидентуры</a:t>
            </a:r>
          </a:p>
        </c:rich>
      </c:tx>
      <c:layout>
        <c:manualLayout>
          <c:xMode val="edge"/>
          <c:yMode val="edge"/>
          <c:x val="0.13608032349121538"/>
          <c:y val="7.3042606420894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646613588128321E-2"/>
          <c:y val="0.37989240261043489"/>
          <c:w val="0.87396516236267485"/>
          <c:h val="0.44578239513623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4C-4BDB-AF22-3CCB3D41B09D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4C-4BDB-AF22-3CCB3D41B09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8643-BE3B-05F35A57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19856"/>
        <c:axId val="167620248"/>
      </c:barChart>
      <c:catAx>
        <c:axId val="16761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7620248"/>
        <c:crosses val="autoZero"/>
        <c:auto val="1"/>
        <c:lblAlgn val="ctr"/>
        <c:lblOffset val="100"/>
        <c:noMultiLvlLbl val="0"/>
      </c:catAx>
      <c:valAx>
        <c:axId val="167620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761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Среднегодовой контингент обучающихся </a:t>
            </a:r>
          </a:p>
        </c:rich>
      </c:tx>
      <c:layout>
        <c:manualLayout>
          <c:xMode val="edge"/>
          <c:yMode val="edge"/>
          <c:x val="0.125"/>
          <c:y val="4.1532315060406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641251982103005E-2"/>
          <c:y val="0.44886339159594535"/>
          <c:w val="0.93185731888376044"/>
          <c:h val="0.37351457981691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1-495D-8144-F95B4C2B68E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5-D540-A6BD-731957C9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621032"/>
        <c:axId val="168990520"/>
      </c:barChart>
      <c:catAx>
        <c:axId val="16762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990520"/>
        <c:crosses val="autoZero"/>
        <c:auto val="1"/>
        <c:lblAlgn val="ctr"/>
        <c:lblOffset val="100"/>
        <c:noMultiLvlLbl val="0"/>
      </c:catAx>
      <c:valAx>
        <c:axId val="168990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62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7554140482389E-3"/>
          <c:y val="1.0477382260416848E-2"/>
          <c:w val="0.90822231250541829"/>
          <c:h val="0.8981393571589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 кат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113</c:v>
                </c:pt>
                <c:pt idx="1">
                  <c:v>124</c:v>
                </c:pt>
                <c:pt idx="2">
                  <c:v>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0-4DB6-B0D6-BA3B2F3A8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3-5 кат</c:v>
                </c:pt>
              </c:strCache>
            </c:strRef>
          </c:tx>
          <c:spPr>
            <a:gradFill>
              <a:gsLst>
                <a:gs pos="0">
                  <a:srgbClr val="AEBEDC"/>
                </a:gs>
                <a:gs pos="95082">
                  <a:srgbClr val="002060"/>
                </a:gs>
                <a:gs pos="30000">
                  <a:srgbClr val="304383"/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3042</c:v>
                </c:pt>
                <c:pt idx="1">
                  <c:v>2545</c:v>
                </c:pt>
                <c:pt idx="2">
                  <c:v>3481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0-4DB6-B0D6-BA3B2F3A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15024"/>
        <c:axId val="151415416"/>
      </c:barChart>
      <c:catAx>
        <c:axId val="15141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415416"/>
        <c:crosses val="autoZero"/>
        <c:auto val="1"/>
        <c:lblAlgn val="ctr"/>
        <c:lblOffset val="100"/>
        <c:noMultiLvlLbl val="0"/>
      </c:catAx>
      <c:valAx>
        <c:axId val="151415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41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369828792420437"/>
          <c:y val="0.31828156081096043"/>
          <c:w val="7.8981521902835194E-2"/>
          <c:h val="0.54853716081365511"/>
        </c:manualLayout>
      </c:layout>
      <c:overlay val="0"/>
      <c:txPr>
        <a:bodyPr/>
        <a:lstStyle/>
        <a:p>
          <a:pPr>
            <a:defRPr sz="3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выпускников резидентуры, успешно прошедших независимую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экзаменацию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 первого раза</a:t>
            </a:r>
          </a:p>
        </c:rich>
      </c:tx>
      <c:layout>
        <c:manualLayout>
          <c:xMode val="edge"/>
          <c:yMode val="edge"/>
          <c:x val="0.12535929056315681"/>
          <c:y val="5.369773728844948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40638896247995265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91304"/>
        <c:axId val="168991696"/>
      </c:barChart>
      <c:catAx>
        <c:axId val="1689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991696"/>
        <c:crosses val="autoZero"/>
        <c:auto val="1"/>
        <c:lblAlgn val="ctr"/>
        <c:lblOffset val="100"/>
        <c:noMultiLvlLbl val="0"/>
      </c:catAx>
      <c:valAx>
        <c:axId val="168991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8991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выпускников резидентуры</a:t>
            </a:r>
          </a:p>
        </c:rich>
      </c:tx>
      <c:layout>
        <c:manualLayout>
          <c:xMode val="edge"/>
          <c:yMode val="edge"/>
          <c:x val="0.14621151007947342"/>
          <c:y val="9.0857040107508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04041327730231E-2"/>
          <c:y val="0.38538389109666543"/>
          <c:w val="0.93185731888376044"/>
          <c:h val="0.41807000067604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1-495D-8144-F95B4C2B68E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5-D540-A6BD-731957C9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92480"/>
        <c:axId val="168992872"/>
      </c:barChart>
      <c:catAx>
        <c:axId val="16899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992872"/>
        <c:crosses val="autoZero"/>
        <c:auto val="1"/>
        <c:lblAlgn val="ctr"/>
        <c:lblOffset val="100"/>
        <c:noMultiLvlLbl val="0"/>
      </c:catAx>
      <c:valAx>
        <c:axId val="168992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899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обученных региональных специалистов на базе Общества</a:t>
            </a:r>
          </a:p>
        </c:rich>
      </c:tx>
      <c:layout>
        <c:manualLayout>
          <c:xMode val="edge"/>
          <c:yMode val="edge"/>
          <c:x val="0.13663829054077545"/>
          <c:y val="2.1417950722196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189415398012902E-4"/>
          <c:y val="0.40638885289306304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31</c:v>
                </c:pt>
                <c:pt idx="1">
                  <c:v>35</c:v>
                </c:pt>
                <c:pt idx="2">
                  <c:v>50</c:v>
                </c:pt>
                <c:pt idx="3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93656"/>
        <c:axId val="168994048"/>
      </c:barChart>
      <c:catAx>
        <c:axId val="16899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994048"/>
        <c:crosses val="autoZero"/>
        <c:auto val="1"/>
        <c:lblAlgn val="ctr"/>
        <c:lblOffset val="100"/>
        <c:noMultiLvlLbl val="0"/>
      </c:catAx>
      <c:valAx>
        <c:axId val="16899404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899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мастер-классов с привлечением ведущих специалистов из клиник дальнего и ближнего зарубежья </a:t>
            </a:r>
          </a:p>
        </c:rich>
      </c:tx>
      <c:layout>
        <c:manualLayout>
          <c:xMode val="edge"/>
          <c:yMode val="edge"/>
          <c:x val="0.12313992446341902"/>
          <c:y val="3.4293338690601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646613588128321E-2"/>
          <c:y val="0.40079823030104156"/>
          <c:w val="0.87396516236267485"/>
          <c:h val="0.46844056633476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4C-4BDB-AF22-3CCB3D41B09D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8643-BE3B-05F35A57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82008"/>
        <c:axId val="168782400"/>
      </c:barChart>
      <c:catAx>
        <c:axId val="168782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782400"/>
        <c:crosses val="autoZero"/>
        <c:auto val="1"/>
        <c:lblAlgn val="ctr"/>
        <c:lblOffset val="100"/>
        <c:noMultiLvlLbl val="0"/>
      </c:catAx>
      <c:valAx>
        <c:axId val="168782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78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новых методик лечения и технологий в Общество  </a:t>
            </a:r>
          </a:p>
        </c:rich>
      </c:tx>
      <c:layout>
        <c:manualLayout>
          <c:xMode val="edge"/>
          <c:yMode val="edge"/>
          <c:x val="0.20223821284814511"/>
          <c:y val="2.725959741846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34143490317743319"/>
          <c:w val="0.90761608498526569"/>
          <c:h val="0.46545739469503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#\ ??/??</c:formatCode>
                <c:ptCount val="4"/>
                <c:pt idx="0" formatCode="General">
                  <c:v>2</c:v>
                </c:pt>
                <c:pt idx="1">
                  <c:v>2</c:v>
                </c:pt>
                <c:pt idx="2" formatCode="General">
                  <c:v>2</c:v>
                </c:pt>
                <c:pt idx="3" formatCode="General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83184"/>
        <c:axId val="168783576"/>
      </c:barChart>
      <c:catAx>
        <c:axId val="16878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783576"/>
        <c:crosses val="autoZero"/>
        <c:auto val="1"/>
        <c:lblAlgn val="ctr"/>
        <c:lblOffset val="100"/>
        <c:noMultiLvlLbl val="0"/>
      </c:catAx>
      <c:valAx>
        <c:axId val="168783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78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baseline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Трансферт инновационных технологий в регионы 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406142978214431E-2"/>
          <c:y val="0.40404616320676107"/>
          <c:w val="0.91661283741031441"/>
          <c:h val="0.43392546901560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План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784360"/>
        <c:axId val="168784752"/>
      </c:barChart>
      <c:catAx>
        <c:axId val="16878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784752"/>
        <c:crosses val="autoZero"/>
        <c:auto val="1"/>
        <c:lblAlgn val="ctr"/>
        <c:lblOffset val="100"/>
        <c:noMultiLvlLbl val="0"/>
      </c:catAx>
      <c:valAx>
        <c:axId val="168784752"/>
        <c:scaling>
          <c:orientation val="minMax"/>
          <c:max val="4"/>
        </c:scaling>
        <c:delete val="1"/>
        <c:axPos val="l"/>
        <c:numFmt formatCode="General" sourceLinked="1"/>
        <c:majorTickMark val="out"/>
        <c:minorTickMark val="none"/>
        <c:tickLblPos val="nextTo"/>
        <c:crossAx val="168784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380601778710092E-2"/>
          <c:y val="0.20519417595575798"/>
          <c:w val="0.64230951739825526"/>
          <c:h val="0.575557036872446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D0-4E4B-A314-110A81DB9E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D0-4E4B-A314-110A81DB9EEB}"/>
              </c:ext>
            </c:extLst>
          </c:dPt>
          <c:dLbls>
            <c:dLbl>
              <c:idx val="0"/>
              <c:layout>
                <c:manualLayout>
                  <c:x val="0.28672369271966197"/>
                  <c:y val="-0.11887699378706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достигнуты</c:v>
                </c:pt>
                <c:pt idx="1">
                  <c:v>не достигнуты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0.96599999999999997</c:v>
                </c:pt>
                <c:pt idx="1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D0-4E4B-A314-110A81DB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61B66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E1EFFF"/>
                  </a:gs>
                  <a:gs pos="68000">
                    <a:srgbClr val="061B66"/>
                  </a:gs>
                </a:gsLst>
                <a:lin ang="108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d\-mmm</c:formatCode>
                <c:ptCount val="2"/>
                <c:pt idx="0">
                  <c:v>43497</c:v>
                </c:pt>
                <c:pt idx="1">
                  <c:v>43588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252</c:v>
                </c:pt>
                <c:pt idx="1">
                  <c:v>3733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7554140482389E-3"/>
          <c:y val="1.0477382260416848E-2"/>
          <c:w val="0.90822231250541829"/>
          <c:h val="0.8981393571589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1-2 кат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87DD79E3-3F0F-4702-9E52-E8E728EA076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Количество пролеченных случаев в хир. отд-х</c:v>
                </c:pt>
                <c:pt idx="1">
                  <c:v>из них количество прооперированных пациентов</c:v>
                </c:pt>
                <c:pt idx="2">
                  <c:v>из них операции 3-5 категории сложности</c:v>
                </c:pt>
                <c:pt idx="3">
                  <c:v>из них операции 1-2 категории сложности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4210</c:v>
                </c:pt>
                <c:pt idx="1">
                  <c:v>3496</c:v>
                </c:pt>
                <c:pt idx="2">
                  <c:v>3452</c:v>
                </c:pt>
                <c:pt idx="3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0-4DB6-B0D6-BA3B2F3A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16984"/>
        <c:axId val="151417376"/>
      </c:barChart>
      <c:catAx>
        <c:axId val="15141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1417376"/>
        <c:crosses val="autoZero"/>
        <c:auto val="1"/>
        <c:lblAlgn val="ctr"/>
        <c:lblOffset val="100"/>
        <c:noMultiLvlLbl val="0"/>
      </c:catAx>
      <c:valAx>
        <c:axId val="151417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416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61B66"/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rgbClr val="E1EFFF"/>
                  </a:gs>
                  <a:gs pos="68000">
                    <a:srgbClr val="061B66"/>
                  </a:gs>
                </a:gsLst>
                <a:lin ang="10800000" scaled="1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Лист1!$A$2:$A$3</c:f>
              <c:numCache>
                <c:formatCode>d\-mmm</c:formatCode>
                <c:ptCount val="2"/>
                <c:pt idx="0">
                  <c:v>43497</c:v>
                </c:pt>
                <c:pt idx="1">
                  <c:v>43588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3452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617790600589E-2"/>
          <c:y val="3.7568152822247292E-2"/>
          <c:w val="0.68788056817688903"/>
          <c:h val="0.9131235032961697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Послеоперационные осложнения </c:v>
                </c:pt>
              </c:strCache>
            </c:strRef>
          </c:tx>
          <c:spPr>
            <a:ln w="63500" cap="rnd">
              <a:solidFill>
                <a:srgbClr val="0B40A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806026441258266E-2"/>
                  <c:y val="-5.3570234152339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520028585144068E-3"/>
                  <c:y val="-5.357023415234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3.8E-3</c:v>
                </c:pt>
                <c:pt idx="1">
                  <c:v>1.6000000000000001E-3</c:v>
                </c:pt>
                <c:pt idx="2">
                  <c:v>1.6999999999999999E-3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51432"/>
        <c:axId val="152251824"/>
      </c:lineChart>
      <c:lineChart>
        <c:grouping val="stacked"/>
        <c:varyColors val="0"/>
        <c:ser>
          <c:idx val="1"/>
          <c:order val="1"/>
          <c:tx>
            <c:strRef>
              <c:f>Лист1!$B$1:$C$1</c:f>
              <c:strCache>
                <c:ptCount val="1"/>
                <c:pt idx="0">
                  <c:v>Послеоперационные осложнения  Послеоперационная летальность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391007861937055E-2"/>
                  <c:y val="-6.08026701824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094009290171823E-2"/>
                  <c:y val="-4.846830709021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69796524712323E-3"/>
                  <c:y val="-3.309066843150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7.6E-3</c:v>
                </c:pt>
                <c:pt idx="1">
                  <c:v>8.0999999999999996E-3</c:v>
                </c:pt>
                <c:pt idx="2">
                  <c:v>6.3E-3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Общая летальность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065193577091186E-2"/>
                  <c:y val="-7.5211919258592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70682365637465E-2"/>
                      <c:h val="9.62587215065289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8570010719429118E-2"/>
                  <c:y val="-6.887601533872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6.0000000000000001E-3</c:v>
                </c:pt>
                <c:pt idx="1">
                  <c:v>6.0000000000000001E-3</c:v>
                </c:pt>
                <c:pt idx="2">
                  <c:v>4.0000000000000001E-3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89928"/>
        <c:axId val="152252216"/>
      </c:lineChart>
      <c:catAx>
        <c:axId val="15225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2251824"/>
        <c:crosses val="autoZero"/>
        <c:auto val="1"/>
        <c:lblAlgn val="ctr"/>
        <c:lblOffset val="100"/>
        <c:noMultiLvlLbl val="0"/>
      </c:catAx>
      <c:valAx>
        <c:axId val="152251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2251432"/>
        <c:crosses val="autoZero"/>
        <c:crossBetween val="between"/>
      </c:valAx>
      <c:valAx>
        <c:axId val="152252216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52789928"/>
        <c:crosses val="max"/>
        <c:crossBetween val="between"/>
      </c:valAx>
      <c:catAx>
        <c:axId val="152789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252216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3202893417839"/>
          <c:y val="8.5160528825359447E-2"/>
          <c:w val="0.19300991413350374"/>
          <c:h val="0.88924214552598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0.60000000000000009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B40A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97.8</c:v>
                </c:pt>
                <c:pt idx="1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99DF8-2BE2-4C57-873A-E6A6CC3F97A7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6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8830C-9492-4991-93F5-4EF082C17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3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96850" y="811213"/>
            <a:ext cx="7191375" cy="40465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C83-1DC1-4AA5-950C-5730A417FD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7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27325" y="508000"/>
            <a:ext cx="4524375" cy="2546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7738-DAC6-46DC-9ED4-0E03D5A54CA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20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1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5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44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B48FC-AB47-4F5D-9725-BF22E783BCC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11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z="2800"/>
              <a:t>ADVANT Multipurpose  Presentation 2017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2588" y="730251"/>
            <a:ext cx="10738227" cy="1656181"/>
          </a:xfrm>
        </p:spPr>
        <p:txBody>
          <a:bodyPr>
            <a:normAutofit/>
          </a:bodyPr>
          <a:lstStyle>
            <a:lvl1pPr marL="0" indent="0">
              <a:buNone/>
              <a:defRPr sz="5599" baseline="0">
                <a:solidFill>
                  <a:srgbClr val="55555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en-GB" dirty="0"/>
              <a:t>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591" y="9810753"/>
            <a:ext cx="14229531" cy="3019427"/>
          </a:xfrm>
        </p:spPr>
        <p:txBody>
          <a:bodyPr>
            <a:normAutofit/>
          </a:bodyPr>
          <a:lstStyle>
            <a:lvl1pPr marL="0" indent="0">
              <a:buNone/>
              <a:defRPr sz="3599">
                <a:solidFill>
                  <a:srgbClr val="55555F"/>
                </a:solidFill>
              </a:defRPr>
            </a:lvl1pPr>
          </a:lstStyle>
          <a:p>
            <a:pPr lvl="0"/>
            <a:r>
              <a:rPr lang="en-US" dirty="0"/>
              <a:t>Body Text here 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10471"/>
            <a:ext cx="24377650" cy="581707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182834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399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511518"/>
            <a:ext cx="24377650" cy="4276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599" dirty="0"/>
              <a:t>                     </a:t>
            </a:r>
            <a:endParaRPr lang="ko-KR" altLang="en-US" sz="3599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40098" y="11678013"/>
            <a:ext cx="24417748" cy="1589946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14025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212662"/>
            <a:ext cx="21025723" cy="1478112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E75080D-9B69-44CD-8DC6-2AB7432FB13A}"/>
              </a:ext>
            </a:extLst>
          </p:cNvPr>
          <p:cNvGrpSpPr/>
          <p:nvPr userDrawn="1"/>
        </p:nvGrpSpPr>
        <p:grpSpPr>
          <a:xfrm>
            <a:off x="25150732" y="3"/>
            <a:ext cx="4392251" cy="3632198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xmlns="" id="{6CC02A43-EADC-4C00-AEF1-094390D18166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defTabSz="1828800"/>
              <a:r>
                <a:rPr lang="en-US" sz="2800">
                  <a:solidFill>
                    <a:srgbClr val="FFE200">
                      <a:lumMod val="50000"/>
                    </a:srgbClr>
                  </a:solidFill>
                </a:rPr>
                <a:t>To insert your own icons*:</a:t>
              </a:r>
            </a:p>
            <a:p>
              <a:pPr defTabSz="1828800"/>
              <a:endParaRPr lang="en-US" sz="2800">
                <a:solidFill>
                  <a:srgbClr val="FFE200">
                    <a:lumMod val="50000"/>
                  </a:srgbClr>
                </a:solidFill>
              </a:endParaRPr>
            </a:p>
            <a:p>
              <a:pPr defTabSz="1828800"/>
              <a:r>
                <a:rPr lang="en-US" sz="2800" b="1">
                  <a:solidFill>
                    <a:srgbClr val="FFE200">
                      <a:lumMod val="50000"/>
                    </a:srgbClr>
                  </a:solidFill>
                </a:rPr>
                <a:t>Insert</a:t>
              </a:r>
              <a:r>
                <a:rPr lang="en-US" sz="2800">
                  <a:solidFill>
                    <a:srgbClr val="FFE200">
                      <a:lumMod val="50000"/>
                    </a:srgbClr>
                  </a:solidFill>
                </a:rPr>
                <a:t> &gt;&gt; </a:t>
              </a:r>
              <a:r>
                <a:rPr lang="en-US" sz="2800" b="1">
                  <a:solidFill>
                    <a:srgbClr val="FFE200">
                      <a:lumMod val="50000"/>
                    </a:srgbClr>
                  </a:solidFill>
                </a:rPr>
                <a:t>Icons</a:t>
              </a:r>
            </a:p>
            <a:p>
              <a:pPr defTabSz="1828800"/>
              <a:endParaRPr lang="en-US" sz="2800">
                <a:solidFill>
                  <a:srgbClr val="FFE200">
                    <a:lumMod val="50000"/>
                  </a:srgbClr>
                </a:solidFill>
              </a:endParaRPr>
            </a:p>
            <a:p>
              <a:pPr defTabSz="1828800"/>
              <a:r>
                <a:rPr lang="en-US" sz="2400" i="1">
                  <a:solidFill>
                    <a:srgbClr val="FFE200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2643FE-0C7E-4051-A458-E6D0BEE8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8045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4260867"/>
            <a:ext cx="20721003" cy="2940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66" y="8813817"/>
            <a:ext cx="20721003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37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5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1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50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26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01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4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8883" y="3200413"/>
            <a:ext cx="1076679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391972" y="3200413"/>
            <a:ext cx="1076679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3520" y="3070226"/>
            <a:ext cx="1077526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383520" y="4349750"/>
            <a:ext cx="1077526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9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49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9" y="546100"/>
            <a:ext cx="8020079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0984" y="546117"/>
            <a:ext cx="1362778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9" y="2870207"/>
            <a:ext cx="8020079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378" indent="0">
              <a:buNone/>
              <a:defRPr sz="2400"/>
            </a:lvl2pPr>
            <a:lvl3pPr marL="1828754" indent="0">
              <a:buNone/>
              <a:defRPr sz="2000"/>
            </a:lvl3pPr>
            <a:lvl4pPr marL="2743132" indent="0">
              <a:buNone/>
              <a:defRPr sz="1800"/>
            </a:lvl4pPr>
            <a:lvl5pPr marL="3657508" indent="0">
              <a:buNone/>
              <a:defRPr sz="1800"/>
            </a:lvl5pPr>
            <a:lvl6pPr marL="4571886" indent="0">
              <a:buNone/>
              <a:defRPr sz="1800"/>
            </a:lvl6pPr>
            <a:lvl7pPr marL="5486262" indent="0">
              <a:buNone/>
              <a:defRPr sz="1800"/>
            </a:lvl7pPr>
            <a:lvl8pPr marL="6400640" indent="0">
              <a:buNone/>
              <a:defRPr sz="1800"/>
            </a:lvl8pPr>
            <a:lvl9pPr marL="7315018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378" indent="0">
              <a:buNone/>
              <a:defRPr sz="5600"/>
            </a:lvl2pPr>
            <a:lvl3pPr marL="1828754" indent="0">
              <a:buNone/>
              <a:defRPr sz="4800"/>
            </a:lvl3pPr>
            <a:lvl4pPr marL="2743132" indent="0">
              <a:buNone/>
              <a:defRPr sz="4000"/>
            </a:lvl4pPr>
            <a:lvl5pPr marL="3657508" indent="0">
              <a:buNone/>
              <a:defRPr sz="4000"/>
            </a:lvl5pPr>
            <a:lvl6pPr marL="4571886" indent="0">
              <a:buNone/>
              <a:defRPr sz="4000"/>
            </a:lvl6pPr>
            <a:lvl7pPr marL="5486262" indent="0">
              <a:buNone/>
              <a:defRPr sz="4000"/>
            </a:lvl7pPr>
            <a:lvl8pPr marL="6400640" indent="0">
              <a:buNone/>
              <a:defRPr sz="4000"/>
            </a:lvl8pPr>
            <a:lvl9pPr marL="7315018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378" indent="0">
              <a:buNone/>
              <a:defRPr sz="2400"/>
            </a:lvl2pPr>
            <a:lvl3pPr marL="1828754" indent="0">
              <a:buNone/>
              <a:defRPr sz="2000"/>
            </a:lvl3pPr>
            <a:lvl4pPr marL="2743132" indent="0">
              <a:buNone/>
              <a:defRPr sz="1800"/>
            </a:lvl4pPr>
            <a:lvl5pPr marL="3657508" indent="0">
              <a:buNone/>
              <a:defRPr sz="1800"/>
            </a:lvl5pPr>
            <a:lvl6pPr marL="4571886" indent="0">
              <a:buNone/>
              <a:defRPr sz="1800"/>
            </a:lvl6pPr>
            <a:lvl7pPr marL="5486262" indent="0">
              <a:buNone/>
              <a:defRPr sz="1800"/>
            </a:lvl7pPr>
            <a:lvl8pPr marL="6400640" indent="0">
              <a:buNone/>
              <a:defRPr sz="1800"/>
            </a:lvl8pPr>
            <a:lvl9pPr marL="7315018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0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4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673796" y="549293"/>
            <a:ext cx="5484971" cy="117030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49293"/>
            <a:ext cx="16048620" cy="117030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1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FB0-1DE2-4A06-B894-70C2602177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EF82-593F-4E5B-97B1-5043A5164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66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FE6-F5BC-4FD4-848D-732E98368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5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947-F7F0-4C93-88A9-F99733B7B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45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8FBF-4361-4513-B054-9D80DFE610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9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D77D-85B7-41EB-8EE6-06A3384131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37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F05-CB96-4E7B-9864-CD62B4C8FE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7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52AE-34B9-4743-9485-7D84FA047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92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17C9-9098-424B-9B49-B8A4776149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14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6373-EE32-4808-9392-0D330C3060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2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24B9-E34C-4759-9CC1-DF90627DA1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81" r:id="rId13"/>
    <p:sldLayoutId id="2147483691" r:id="rId14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212664"/>
            <a:ext cx="21025723" cy="147811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2438401"/>
            <a:ext cx="21025723" cy="991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611821"/>
            <a:ext cx="24377650" cy="110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 defTabSz="1828800">
              <a:defRPr/>
            </a:pPr>
            <a:r>
              <a:rPr lang="en-US" sz="6400" spc="30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6400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6400" spc="30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366115" y="42774"/>
            <a:ext cx="738992" cy="1522009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37002" y="13919203"/>
            <a:ext cx="25365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/>
            <a:r>
              <a:rPr lang="en-US" sz="22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2200" dirty="0">
                <a:solidFill>
                  <a:srgbClr val="A5CD28"/>
                </a:solidFill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22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411937" y="-147607"/>
            <a:ext cx="3953717" cy="1131956"/>
            <a:chOff x="-2096383" y="21447"/>
            <a:chExt cx="1483030" cy="56597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1795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/>
              <a:r>
                <a:rPr lang="en-US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2430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/>
              <a:r>
                <a:rPr lang="en-US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6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lang="en-US" sz="72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j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j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3200413"/>
            <a:ext cx="21939885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3" y="12712717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29031" y="12712717"/>
            <a:ext cx="77195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0649" y="12712717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828754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82" indent="-685782" algn="l" defTabSz="182875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4" indent="-571488" algn="l" defTabSz="1828754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2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8" algn="l" defTabSz="182875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8" indent="-457188" algn="l" defTabSz="1828754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8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E666-1B40-4D79-B371-5F071FE5E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6.png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5.xml"/><Relationship Id="rId5" Type="http://schemas.openxmlformats.org/officeDocument/2006/relationships/image" Target="../media/image6.png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42933" y="12975744"/>
            <a:ext cx="4634217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9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Нур-Султан, 2022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"/>
            <a:ext cx="4889407" cy="183018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3909128" y="136221"/>
            <a:ext cx="11206263" cy="879817"/>
            <a:chOff x="1219840" y="6877836"/>
            <a:chExt cx="9273624" cy="639951"/>
          </a:xfrm>
        </p:grpSpPr>
        <p:pic>
          <p:nvPicPr>
            <p:cNvPr id="8" name="Объект 3" descr="C:\Users\nh_erze\Desktop\Алгыс хат.png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8" t="-5396" r="39082"/>
            <a:stretch/>
          </p:blipFill>
          <p:spPr bwMode="auto">
            <a:xfrm>
              <a:off x="1219840" y="6877836"/>
              <a:ext cx="1809447" cy="639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3029283" y="6974001"/>
              <a:ext cx="7464181" cy="380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799" b="1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НАЦИОНАЛЬНЫЙ ЦЕНТР НЕЙРОХИРУРГИИ</a:t>
              </a:r>
              <a:endParaRPr lang="ru-RU" sz="2799" b="1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029285" y="6877836"/>
              <a:ext cx="5" cy="6399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1357998"/>
            <a:ext cx="24377650" cy="1692755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lIns="91422" tIns="45712" rIns="91422" bIns="45712" rtlCol="0">
            <a:spAutoFit/>
          </a:bodyPr>
          <a:lstStyle/>
          <a:p>
            <a:pPr marL="0" marR="0" lvl="0" indent="0" algn="ctr" defTabSz="1087636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 по исполнению Плана развития АО «Национальный центр нейрохирургии» </a:t>
            </a:r>
          </a:p>
          <a:p>
            <a:pPr marL="0" marR="0" lvl="0" indent="0" algn="ctr" defTabSz="1087636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2017-2021 годы по итогам 2021 года</a:t>
            </a:r>
          </a:p>
        </p:txBody>
      </p:sp>
    </p:spTree>
    <p:extLst>
      <p:ext uri="{BB962C8B-B14F-4D97-AF65-F5344CB8AC3E}">
        <p14:creationId xmlns:p14="http://schemas.microsoft.com/office/powerpoint/2010/main" val="37012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21485801"/>
              </p:ext>
            </p:extLst>
          </p:nvPr>
        </p:nvGraphicFramePr>
        <p:xfrm>
          <a:off x="840230" y="2373201"/>
          <a:ext cx="11367010" cy="641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9316186"/>
              </p:ext>
            </p:extLst>
          </p:nvPr>
        </p:nvGraphicFramePr>
        <p:xfrm>
          <a:off x="12641580" y="2386587"/>
          <a:ext cx="11087100" cy="640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Объект 3" descr="C:\Users\nh_erze\Desktop\Алгыс хат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26"/>
          <p:cNvSpPr/>
          <p:nvPr/>
        </p:nvSpPr>
        <p:spPr>
          <a:xfrm>
            <a:off x="840230" y="9144000"/>
            <a:ext cx="11412730" cy="4366260"/>
          </a:xfrm>
          <a:prstGeom prst="roundRect">
            <a:avLst>
              <a:gd name="adj" fmla="val 1547"/>
            </a:avLst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сегодняшний день Обществом выполняется три научно-исследовательских проекта: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иммунологической реакции и патоморфологических изменений при применении внеклеточного матрикса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ксенобрюшины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пластике твердой мозговой оболочки на кроликах» 2020-2022 гг.;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программы молекулярно-цитогенетических исследований и создание биобанка опухолей центральной нервной системы» 2021-2023 гг.;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влияния клинико-функциональных, иммунологических и генетических факторов на тяжесть течения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SARS-CoV-2 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постковидного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синдрома» на 2021 – 2023 гг. (соисполнители)</a:t>
            </a:r>
          </a:p>
        </p:txBody>
      </p:sp>
      <p:sp>
        <p:nvSpPr>
          <p:cNvPr id="13" name="Rounded Rectangle 26"/>
          <p:cNvSpPr/>
          <p:nvPr/>
        </p:nvSpPr>
        <p:spPr>
          <a:xfrm>
            <a:off x="12664440" y="9098280"/>
            <a:ext cx="11178540" cy="4366260"/>
          </a:xfrm>
          <a:prstGeom prst="roundRect">
            <a:avLst>
              <a:gd name="adj" fmla="val 1547"/>
            </a:avLst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о </a:t>
            </a:r>
            <a:r>
              <a:rPr lang="kk-K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стратегическом партнерстве между АО «Национальный центр нейрохирургии», Министерства здравоохранения Республики Казахстан и ФГАУ "Национальный медицинский исследовательский центр нейрохирургии им. академика Н.Н. Бурденко" Министерства здравоохранения Российской Федерации.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3"/>
          <p:cNvSpPr/>
          <p:nvPr/>
        </p:nvSpPr>
        <p:spPr>
          <a:xfrm>
            <a:off x="5966460" y="1911377"/>
            <a:ext cx="12024360" cy="642467"/>
          </a:xfrm>
          <a:prstGeom prst="roundRect">
            <a:avLst>
              <a:gd name="adj" fmla="val 2778"/>
            </a:avLst>
          </a:prstGeom>
          <a:solidFill>
            <a:schemeClr val="accent1">
              <a:lumMod val="20000"/>
              <a:lumOff val="80000"/>
            </a:schemeClr>
          </a:solidFill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данной цели все </a:t>
            </a:r>
            <a:r>
              <a:rPr lang="kk-KZ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индикаторов </a:t>
            </a:r>
            <a:r>
              <a:rPr lang="kk-KZ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достигнуты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04385"/>
              </p:ext>
            </p:extLst>
          </p:nvPr>
        </p:nvGraphicFramePr>
        <p:xfrm>
          <a:off x="868680" y="2590303"/>
          <a:ext cx="22768560" cy="8791507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7130203"/>
                <a:gridCol w="3504142"/>
                <a:gridCol w="3504142"/>
                <a:gridCol w="3504142"/>
                <a:gridCol w="4440131"/>
              </a:tblGrid>
              <a:tr h="159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научной деятельности в общем объеме бюджета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25 296, 8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382 505,78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381 301, 18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«-» 1204,6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финансируемых научно-исследовательских программ (проектов), в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международные гранты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Средний индекс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Хирша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сотрудников организаций по данным базы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либо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99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статей, опубликованных в изданиях, входящих в базу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Springer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 отношению к количеству всего производственного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1:8,5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u="none" strike="noStrike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1:20</a:t>
                      </a:r>
                      <a:endParaRPr lang="ru-RU" sz="2800" b="1" u="sng" kern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1:14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0,02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Расходы </a:t>
                      </a:r>
                      <a:r>
                        <a:rPr lang="kk-KZ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научную деятельность из собственных средств от общего объема бюджета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10 332,0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13 139,80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14 018,0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878,2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9601"/>
              </p:ext>
            </p:extLst>
          </p:nvPr>
        </p:nvGraphicFramePr>
        <p:xfrm>
          <a:off x="1179442" y="2146852"/>
          <a:ext cx="21939252" cy="9878568"/>
        </p:xfrm>
        <a:graphic>
          <a:graphicData uri="http://schemas.openxmlformats.org/drawingml/2006/table">
            <a:tbl>
              <a:tblPr firstRow="1" firstCol="1" bandRow="1"/>
              <a:tblGrid>
                <a:gridCol w="786518"/>
                <a:gridCol w="6526566"/>
                <a:gridCol w="3656542"/>
                <a:gridCol w="3656542"/>
                <a:gridCol w="3656542"/>
                <a:gridCol w="3656542"/>
              </a:tblGrid>
              <a:tr h="578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обученных региональных специалистов на базе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63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328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слушателей резидентуры 1-го года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2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Внедрение новых методик лечения и технологий в Обществе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Трансферт инновационных технологий в регионы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Среднегодовой контингент обучающихся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трудоустроенных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выпускников резидентуры, успешно прошедших независимую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экзаменацию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первого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мастер – классов с привлечением ведущих зарубежных специалистов из клиник дальнего и ближнего зарубежья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669308" y="0"/>
            <a:ext cx="20602171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760717" y="19571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"/>
          <p:cNvSpPr/>
          <p:nvPr/>
        </p:nvSpPr>
        <p:spPr>
          <a:xfrm>
            <a:off x="6944128" y="1428132"/>
            <a:ext cx="12052531" cy="642467"/>
          </a:xfrm>
          <a:prstGeom prst="roundRect">
            <a:avLst>
              <a:gd name="adj" fmla="val 2778"/>
            </a:avLst>
          </a:prstGeom>
          <a:solidFill>
            <a:schemeClr val="accent5">
              <a:lumMod val="20000"/>
              <a:lumOff val="80000"/>
            </a:schemeClr>
          </a:solidFill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данной цели все 9 индикаторов достигнуты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2238841"/>
              </p:ext>
            </p:extLst>
          </p:nvPr>
        </p:nvGraphicFramePr>
        <p:xfrm>
          <a:off x="584201" y="6905708"/>
          <a:ext cx="7594600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71768653"/>
              </p:ext>
            </p:extLst>
          </p:nvPr>
        </p:nvGraphicFramePr>
        <p:xfrm>
          <a:off x="16205199" y="2107097"/>
          <a:ext cx="7493001" cy="462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56573534"/>
              </p:ext>
            </p:extLst>
          </p:nvPr>
        </p:nvGraphicFramePr>
        <p:xfrm>
          <a:off x="16205200" y="6934200"/>
          <a:ext cx="7493000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29377650"/>
              </p:ext>
            </p:extLst>
          </p:nvPr>
        </p:nvGraphicFramePr>
        <p:xfrm>
          <a:off x="8340153" y="2107096"/>
          <a:ext cx="7687247" cy="462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12313198"/>
              </p:ext>
            </p:extLst>
          </p:nvPr>
        </p:nvGraphicFramePr>
        <p:xfrm>
          <a:off x="584200" y="2107096"/>
          <a:ext cx="7591468" cy="464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Rounded Rectangle 26"/>
          <p:cNvSpPr/>
          <p:nvPr/>
        </p:nvSpPr>
        <p:spPr>
          <a:xfrm>
            <a:off x="609600" y="11795760"/>
            <a:ext cx="23114000" cy="1691640"/>
          </a:xfrm>
          <a:prstGeom prst="roundRect">
            <a:avLst>
              <a:gd name="adj" fmla="val 154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kk-KZ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5 выпускникиов резидентуры сдали </a:t>
            </a:r>
            <a:r>
              <a:rPr lang="kk-K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экзаменацию с первого </a:t>
            </a:r>
            <a:r>
              <a:rPr lang="kk-K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 и 100% трудоустроены, </a:t>
            </a:r>
            <a:r>
              <a:rPr lang="ru-RU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динамике растет количество</a:t>
            </a:r>
            <a:r>
              <a:rPr lang="ru-RU" altLang="ru-RU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обученных региональных специалистов на базе Общества и среднегодовой контингент обучающихся. </a:t>
            </a:r>
            <a:endParaRPr lang="ru-RU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33283684"/>
              </p:ext>
            </p:extLst>
          </p:nvPr>
        </p:nvGraphicFramePr>
        <p:xfrm>
          <a:off x="8305800" y="6908800"/>
          <a:ext cx="76962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351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9"/>
          <p:cNvSpPr/>
          <p:nvPr/>
        </p:nvSpPr>
        <p:spPr>
          <a:xfrm>
            <a:off x="457200" y="7279075"/>
            <a:ext cx="23444200" cy="6555641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828800"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 на базе Общества были внедрены две инновационные медицинские технологии: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интраоперационный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ICGангиографии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хирургии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артериальных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аневризм 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стенооклюзирующих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поражениях сосудов головного мозга.  Время внедрения: 05.01.2021 года.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Малоинвазивный заднебоковой доступ при удалении опухолей по типу «песочных часов» в поясничном отделе позвоночника». Место внедрения: АО «НЦН». Время внедрения: 02.04.2021 года.</a:t>
            </a:r>
          </a:p>
          <a:p>
            <a:pPr algn="just" defTabSz="1828800">
              <a:defRPr/>
            </a:pPr>
            <a:r>
              <a:rPr lang="kk-K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Произведено внедрение трансферт технологии в Западно-Казахстанской области, ГКП на ПХВ «Городская многопрофильная больница» г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Уральск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Эндоваскулярное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лечение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интракраниальных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аневризм с использованием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регулируемого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ремодулируемого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устройства-сетки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Comaneci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акт внедрения от 13 ноября 2021 года.</a:t>
            </a:r>
            <a:r>
              <a:rPr lang="kk-K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 defTabSz="1828800">
              <a:defRPr/>
            </a:pPr>
            <a:r>
              <a:rPr lang="kk-K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Проведены 2 </a:t>
            </a:r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мастер-класса: 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altLang="ru-RU" sz="28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 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тему: «Радиохирургическое лечение на аппарате Гамма-нож» с привлечением д.м.н., профессора Голанова А.В. – заведующего отделе-</a:t>
            </a:r>
            <a:r>
              <a:rPr lang="ru-RU" altLang="ru-RU" sz="2800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нием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радиологии и </a:t>
            </a:r>
            <a:r>
              <a:rPr lang="ru-RU" altLang="ru-RU" sz="2800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радиохирургии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ФГАУ «НМИЦ Нейрохирургии им. Н.Н. Бурденко», РФ, проведен 27-29 мая 2021 </a:t>
            </a:r>
            <a:r>
              <a:rPr lang="ru-RU" altLang="ru-RU" sz="28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года.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altLang="ru-RU" sz="2800" u="sng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 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«МРТ в </a:t>
            </a:r>
            <a:r>
              <a:rPr lang="ru-RU" altLang="ru-RU" sz="2800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нейрорадиологии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(16 часов) с привлечением к.м.н., </a:t>
            </a:r>
            <a:r>
              <a:rPr lang="ru-RU" altLang="ru-RU" sz="2800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Батталова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А.И. - «НМИЦ Нейрохирургии имени   академика Н.Н. Бур-</a:t>
            </a:r>
            <a:r>
              <a:rPr lang="ru-RU" altLang="ru-RU" sz="2800" u="sng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денко</a:t>
            </a:r>
            <a:r>
              <a:rPr lang="ru-RU" altLang="ru-RU" sz="2800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РФ, проведен 29 – 30 ноября 2021 года.</a:t>
            </a:r>
          </a:p>
          <a:p>
            <a:pPr algn="just" defTabSz="1828800"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419971973"/>
              </p:ext>
            </p:extLst>
          </p:nvPr>
        </p:nvGraphicFramePr>
        <p:xfrm>
          <a:off x="16253459" y="2107097"/>
          <a:ext cx="7635241" cy="488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4129282"/>
              </p:ext>
            </p:extLst>
          </p:nvPr>
        </p:nvGraphicFramePr>
        <p:xfrm>
          <a:off x="520270" y="2107095"/>
          <a:ext cx="7663474" cy="488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ounded Rectangle 3"/>
          <p:cNvSpPr/>
          <p:nvPr/>
        </p:nvSpPr>
        <p:spPr>
          <a:xfrm>
            <a:off x="2748822" y="357730"/>
            <a:ext cx="19793126" cy="1196750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3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3" descr="C:\Users\nh_erze\Desktop\Алгыс хат.pn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3094895"/>
              </p:ext>
            </p:extLst>
          </p:nvPr>
        </p:nvGraphicFramePr>
        <p:xfrm>
          <a:off x="8481060" y="2111072"/>
          <a:ext cx="7406639" cy="491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19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709160" y="777869"/>
            <a:ext cx="1693925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Исполнение </a:t>
            </a:r>
          </a:p>
          <a:p>
            <a:pPr algn="ctr" eaLnBrk="0" hangingPunct="0"/>
            <a:r>
              <a:rPr lang="ru-RU" sz="4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ключевых показателей результативности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387500" y="2537460"/>
            <a:ext cx="11551259" cy="8961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530214" indent="-530214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4000" b="1" i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индикаторов:</a:t>
            </a:r>
            <a:endParaRPr lang="ru-RU" sz="4000" b="1" i="1" u="sng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ru-RU" sz="3600" b="1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ru-RU" sz="3600" b="1" i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14" indent="-530214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28 достигнуты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kk-KZ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kk-KZ" sz="36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не достигнуты – 1</a:t>
            </a:r>
            <a:r>
              <a:rPr lang="kk-KZ" sz="36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kk-KZ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kk-KZ" sz="36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19627638"/>
              </p:ext>
            </p:extLst>
          </p:nvPr>
        </p:nvGraphicFramePr>
        <p:xfrm>
          <a:off x="13352392" y="2537460"/>
          <a:ext cx="9667628" cy="905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553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104" y="355600"/>
            <a:ext cx="21025723" cy="72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99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 пути их </a:t>
            </a:r>
            <a:r>
              <a:rPr lang="ru-RU" sz="4799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12049"/>
              </p:ext>
            </p:extLst>
          </p:nvPr>
        </p:nvGraphicFramePr>
        <p:xfrm>
          <a:off x="468630" y="1615788"/>
          <a:ext cx="23545801" cy="547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045"/>
                <a:gridCol w="10238725"/>
                <a:gridCol w="12432031"/>
              </a:tblGrid>
              <a:tr h="81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Проблемные вопросы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40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Клиника</a:t>
                      </a:r>
                      <a:endParaRPr lang="ru-RU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29997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fontAlgn="ctr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Утратили первоначальные эксплуатационные характеристики, физически и морально устарели:</a:t>
                      </a:r>
                    </a:p>
                    <a:p>
                      <a:pPr marL="342900" indent="-342900" algn="l" fontAlgn="ctr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Моноплановая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ангиографическая установка</a:t>
                      </a: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установленная в 2008 году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 для магнитно-резонансной томографии с индукцией поля 1,5 Тл.</a:t>
                      </a:r>
                      <a:r>
                        <a:rPr lang="ru-RU" sz="3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установленный в 2008 году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4" marR="4644" marT="4644" marB="0" anchor="ctr"/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новой современной </a:t>
                      </a:r>
                      <a:r>
                        <a:rPr lang="ru-RU" sz="3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биплановой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3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моноплановой</a:t>
                      </a:r>
                      <a:r>
                        <a:rPr lang="ru-RU" sz="3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ангиографической установки.</a:t>
                      </a:r>
                      <a:endParaRPr lang="ru-RU" sz="32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4" marR="4644" marT="46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104" y="355600"/>
            <a:ext cx="21025723" cy="72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99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 пути их </a:t>
            </a:r>
            <a:r>
              <a:rPr lang="ru-RU" sz="4799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57960"/>
              </p:ext>
            </p:extLst>
          </p:nvPr>
        </p:nvGraphicFramePr>
        <p:xfrm>
          <a:off x="506730" y="1787238"/>
          <a:ext cx="23545801" cy="6298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045"/>
                <a:gridCol w="8257525"/>
                <a:gridCol w="14413231"/>
              </a:tblGrid>
              <a:tr h="81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Проблемные вопросы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37497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Послевузовское образование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9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Сложности в реализации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докторантуры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научными организациями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противоречивыми нормами Кодекса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ведется обсуждение с Министерством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 и науки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РК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внесению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изменений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Кодекс в части наделения НИИ и НЦ правами реализации послевузовского образования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(докторантура).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Повторно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направить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письма МЗ РК, МОН РК и МЮ РК с предложениями о внесении изменений и дополнений в Кодекс предусматривающие реализацию программ послевузовского медицинского образования научными организациями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104" y="355600"/>
            <a:ext cx="21025723" cy="72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99" b="1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 пути их </a:t>
            </a:r>
            <a:r>
              <a:rPr lang="ru-RU" sz="4799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79708"/>
              </p:ext>
            </p:extLst>
          </p:nvPr>
        </p:nvGraphicFramePr>
        <p:xfrm>
          <a:off x="487680" y="1596738"/>
          <a:ext cx="23545801" cy="6163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045"/>
                <a:gridCol w="11707831"/>
                <a:gridCol w="10962925"/>
              </a:tblGrid>
              <a:tr h="81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Проблемные вопросы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</a:t>
                      </a:r>
                      <a:r>
                        <a:rPr lang="en-US" sz="3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7124" marR="137124" marT="0" marB="0" anchor="ctr"/>
                </a:tc>
              </a:tr>
              <a:tr h="3749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Финансирование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2956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Недофинансирование при проведении процедур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распределения объемов и средств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ОСМС/ГОБМП в начале года 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году.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marL="514350" indent="-51435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Направить письменные предложения в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МЗ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ФСМС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 рассмотрении вопроса первоочередного распределения объемов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ВТМП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ведущим клиникам с аккредитацией </a:t>
                      </a:r>
                      <a:r>
                        <a:rPr lang="ru-RU" sz="3200" b="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JCI</a:t>
                      </a: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целью обеспечения конституционных прав граждан.</a:t>
                      </a:r>
                    </a:p>
                    <a:p>
                      <a:pPr marL="514350" indent="-5143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32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Направление писем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3200" b="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ФСМС</a:t>
                      </a:r>
                      <a:r>
                        <a:rPr lang="ru-RU" sz="3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итогам 6-9 месяцев на выделение дополнительных средств.</a:t>
                      </a:r>
                    </a:p>
                  </a:txBody>
                  <a:tcPr marL="68562" marR="68562" marT="952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7502" y="15876"/>
            <a:ext cx="8499474" cy="1152524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5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8316"/>
              </p:ext>
            </p:extLst>
          </p:nvPr>
        </p:nvGraphicFramePr>
        <p:xfrm>
          <a:off x="662940" y="809329"/>
          <a:ext cx="22677120" cy="113109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36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0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kern="1200" cap="all" dirty="0" smtClean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ln w="1143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Планы на 2022 год</a:t>
                      </a:r>
                      <a:endParaRPr lang="ru-RU" sz="4400" b="1" kern="1200" cap="all" dirty="0" smtClean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779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международной ре-аккредитации</a:t>
                      </a:r>
                      <a:endParaRPr lang="ru-RU" sz="36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6920">
                <a:tc>
                  <a:txBody>
                    <a:bodyPr/>
                    <a:lstStyle/>
                    <a:p>
                      <a:pPr algn="ctr"/>
                      <a:r>
                        <a:rPr lang="ru-RU" sz="36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006 программы «Подготовка специалистов с высшим, послевузовским образованием и оказание социальной поддержки обучающимся»</a:t>
                      </a:r>
                      <a:endParaRPr lang="ru-RU" sz="36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</a:tr>
              <a:tr h="1752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международной научно-практической конференции на тему «Инновационное управление лекарственными средствами и медицинскими изделиями. Реалии и возможности»</a:t>
                      </a: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международной научно-практической конференции «Школа Инсульта - 2022»</a:t>
                      </a:r>
                      <a:endParaRPr lang="ru-RU" sz="3600" b="1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</a:tr>
              <a:tr h="879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36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Международного нейрохирургического форума и</a:t>
                      </a:r>
                      <a:r>
                        <a:rPr lang="ru-RU" sz="3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Кинофестиваля «Нейрохирургия: история, современность, личность» </a:t>
                      </a:r>
                    </a:p>
                  </a:txBody>
                  <a:tcPr marL="182880" marR="182880" marT="91440" marB="91440" anchor="ctr"/>
                </a:tc>
              </a:tr>
              <a:tr h="22785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3600" b="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объединения «Нейрохирургический конгресс Центральной Азии», в состав которого войдут члены Казахской ассоциации нейрохирургов, Ассоциаций нейрохирургов Кыргызстана, Узбекистана и Таджикистана. Штаб-квартира международной ассоциации будет находиться в г. </a:t>
                      </a:r>
                      <a:r>
                        <a:rPr lang="ru-RU" sz="36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Нур</a:t>
                      </a:r>
                      <a:r>
                        <a:rPr lang="ru-RU" sz="3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-Султан</a:t>
                      </a:r>
                      <a:endParaRPr lang="ru-RU" sz="3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 anchor="ctr"/>
                </a:tc>
              </a:tr>
              <a:tr h="1792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Совершенствование маркетинговой политики с целью привлечения медицинских туристов из стран СНГ</a:t>
                      </a:r>
                    </a:p>
                  </a:txBody>
                  <a:tcPr marL="182880" marR="182880" marT="91440" marB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5144" y="7610549"/>
            <a:ext cx="2356074" cy="2183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3246208" y="7584541"/>
            <a:ext cx="6529450" cy="1856148"/>
          </a:xfrm>
          <a:custGeom>
            <a:avLst/>
            <a:gdLst>
              <a:gd name="T0" fmla="*/ 0 w 3866"/>
              <a:gd name="T1" fmla="*/ 1099 h 1099"/>
              <a:gd name="T2" fmla="*/ 0 w 3866"/>
              <a:gd name="T3" fmla="*/ 0 h 1099"/>
              <a:gd name="T4" fmla="*/ 3469 w 3866"/>
              <a:gd name="T5" fmla="*/ 0 h 1099"/>
              <a:gd name="T6" fmla="*/ 3866 w 3866"/>
              <a:gd name="T7" fmla="*/ 549 h 1099"/>
              <a:gd name="T8" fmla="*/ 3469 w 3866"/>
              <a:gd name="T9" fmla="*/ 1099 h 1099"/>
              <a:gd name="T10" fmla="*/ 0 w 3866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6" h="1099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356073" y="7595342"/>
            <a:ext cx="908651" cy="2183803"/>
          </a:xfrm>
          <a:custGeom>
            <a:avLst/>
            <a:gdLst>
              <a:gd name="T0" fmla="*/ 0 w 538"/>
              <a:gd name="T1" fmla="*/ 1293 h 1293"/>
              <a:gd name="T2" fmla="*/ 0 w 538"/>
              <a:gd name="T3" fmla="*/ 0 h 1293"/>
              <a:gd name="T4" fmla="*/ 538 w 538"/>
              <a:gd name="T5" fmla="*/ 0 h 1293"/>
              <a:gd name="T6" fmla="*/ 538 w 538"/>
              <a:gd name="T7" fmla="*/ 1099 h 1293"/>
              <a:gd name="T8" fmla="*/ 0 w 538"/>
              <a:gd name="T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3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-1" y="5427587"/>
            <a:ext cx="2356074" cy="2185491"/>
          </a:xfrm>
          <a:prstGeom prst="rect">
            <a:avLst/>
          </a:prstGeom>
          <a:solidFill>
            <a:srgbClr val="3175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333213" y="5427587"/>
            <a:ext cx="908651" cy="2185491"/>
          </a:xfrm>
          <a:custGeom>
            <a:avLst/>
            <a:gdLst>
              <a:gd name="T0" fmla="*/ 0 w 538"/>
              <a:gd name="T1" fmla="*/ 1294 h 1294"/>
              <a:gd name="T2" fmla="*/ 0 w 538"/>
              <a:gd name="T3" fmla="*/ 0 h 1294"/>
              <a:gd name="T4" fmla="*/ 538 w 538"/>
              <a:gd name="T5" fmla="*/ 194 h 1294"/>
              <a:gd name="T6" fmla="*/ 538 w 538"/>
              <a:gd name="T7" fmla="*/ 1294 h 1294"/>
              <a:gd name="T8" fmla="*/ 0 w 538"/>
              <a:gd name="T9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4">
                <a:moveTo>
                  <a:pt x="0" y="1294"/>
                </a:moveTo>
                <a:lnTo>
                  <a:pt x="0" y="0"/>
                </a:lnTo>
                <a:lnTo>
                  <a:pt x="538" y="194"/>
                </a:lnTo>
                <a:lnTo>
                  <a:pt x="538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285F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3241864" y="5760308"/>
            <a:ext cx="8333240" cy="1856148"/>
          </a:xfrm>
          <a:custGeom>
            <a:avLst/>
            <a:gdLst>
              <a:gd name="T0" fmla="*/ 4537 w 4934"/>
              <a:gd name="T1" fmla="*/ 1099 h 1099"/>
              <a:gd name="T2" fmla="*/ 4934 w 4934"/>
              <a:gd name="T3" fmla="*/ 549 h 1099"/>
              <a:gd name="T4" fmla="*/ 4537 w 4934"/>
              <a:gd name="T5" fmla="*/ 0 h 1099"/>
              <a:gd name="T6" fmla="*/ 0 w 4934"/>
              <a:gd name="T7" fmla="*/ 0 h 1099"/>
              <a:gd name="T8" fmla="*/ 0 w 4934"/>
              <a:gd name="T9" fmla="*/ 1099 h 1099"/>
              <a:gd name="T10" fmla="*/ 4537 w 4934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34" h="1099">
                <a:moveTo>
                  <a:pt x="4537" y="1099"/>
                </a:moveTo>
                <a:lnTo>
                  <a:pt x="4934" y="549"/>
                </a:lnTo>
                <a:lnTo>
                  <a:pt x="4537" y="0"/>
                </a:lnTo>
                <a:lnTo>
                  <a:pt x="0" y="0"/>
                </a:lnTo>
                <a:lnTo>
                  <a:pt x="0" y="1099"/>
                </a:lnTo>
                <a:lnTo>
                  <a:pt x="4537" y="1099"/>
                </a:lnTo>
                <a:close/>
              </a:path>
            </a:pathLst>
          </a:custGeom>
          <a:gradFill>
            <a:gsLst>
              <a:gs pos="0">
                <a:srgbClr val="3175B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-1" y="3266644"/>
            <a:ext cx="2356074" cy="2183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56073" y="3266644"/>
            <a:ext cx="908651" cy="2511458"/>
          </a:xfrm>
          <a:custGeom>
            <a:avLst/>
            <a:gdLst>
              <a:gd name="T0" fmla="*/ 0 w 538"/>
              <a:gd name="T1" fmla="*/ 1293 h 1487"/>
              <a:gd name="T2" fmla="*/ 0 w 538"/>
              <a:gd name="T3" fmla="*/ 0 h 1487"/>
              <a:gd name="T4" fmla="*/ 538 w 538"/>
              <a:gd name="T5" fmla="*/ 388 h 1487"/>
              <a:gd name="T6" fmla="*/ 538 w 538"/>
              <a:gd name="T7" fmla="*/ 1487 h 1487"/>
              <a:gd name="T8" fmla="*/ 0 w 538"/>
              <a:gd name="T9" fmla="*/ 1293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7">
                <a:moveTo>
                  <a:pt x="0" y="1293"/>
                </a:moveTo>
                <a:lnTo>
                  <a:pt x="0" y="0"/>
                </a:lnTo>
                <a:lnTo>
                  <a:pt x="538" y="388"/>
                </a:lnTo>
                <a:lnTo>
                  <a:pt x="538" y="1487"/>
                </a:lnTo>
                <a:lnTo>
                  <a:pt x="0" y="1293"/>
                </a:ln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3264724" y="3921954"/>
            <a:ext cx="7140847" cy="1861214"/>
          </a:xfrm>
          <a:custGeom>
            <a:avLst/>
            <a:gdLst>
              <a:gd name="T0" fmla="*/ 3831 w 4228"/>
              <a:gd name="T1" fmla="*/ 1102 h 1102"/>
              <a:gd name="T2" fmla="*/ 4228 w 4228"/>
              <a:gd name="T3" fmla="*/ 552 h 1102"/>
              <a:gd name="T4" fmla="*/ 3831 w 4228"/>
              <a:gd name="T5" fmla="*/ 0 h 1102"/>
              <a:gd name="T6" fmla="*/ 0 w 4228"/>
              <a:gd name="T7" fmla="*/ 0 h 1102"/>
              <a:gd name="T8" fmla="*/ 0 w 4228"/>
              <a:gd name="T9" fmla="*/ 1102 h 1102"/>
              <a:gd name="T10" fmla="*/ 3831 w 4228"/>
              <a:gd name="T11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28" h="1102">
                <a:moveTo>
                  <a:pt x="3831" y="1102"/>
                </a:moveTo>
                <a:lnTo>
                  <a:pt x="4228" y="552"/>
                </a:lnTo>
                <a:lnTo>
                  <a:pt x="3831" y="0"/>
                </a:lnTo>
                <a:lnTo>
                  <a:pt x="0" y="0"/>
                </a:lnTo>
                <a:lnTo>
                  <a:pt x="0" y="1102"/>
                </a:lnTo>
                <a:lnTo>
                  <a:pt x="3831" y="110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722784" y="4238080"/>
            <a:ext cx="6052874" cy="1150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3387624" y="5836837"/>
            <a:ext cx="7295528" cy="184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научно-исследовательской  деятельностью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3391968" y="8037295"/>
            <a:ext cx="5988712" cy="1150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образовательной деятельностью</a:t>
            </a:r>
            <a:endParaRPr lang="en-GB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300" y="3959095"/>
            <a:ext cx="214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1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6100605"/>
            <a:ext cx="236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786" y="8085177"/>
            <a:ext cx="236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3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99832" y="4092128"/>
            <a:ext cx="1349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1.1.  Повышение уровня качества, безопасности оказания  и эффективности производства медицинских услуг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97964" y="5976364"/>
            <a:ext cx="1211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2.1. Развитие научно-исследовательской деятельности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39838" y="8214389"/>
            <a:ext cx="1349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3.1.  Развитие образовательной деятельности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2569283" y="496312"/>
            <a:ext cx="16191683" cy="11633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 smtClean="0">
                <a:solidFill>
                  <a:srgbClr val="061B66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Ключевой стратегический документ Общества </a:t>
            </a:r>
            <a:endParaRPr lang="id-ID" sz="4000" b="1" dirty="0">
              <a:solidFill>
                <a:srgbClr val="061B66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2333213" y="1811123"/>
            <a:ext cx="21364568" cy="19158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 smtClean="0">
                <a:solidFill>
                  <a:srgbClr val="3137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План развития Общества</a:t>
            </a:r>
            <a:r>
              <a:rPr lang="ru-RU" sz="4000" b="1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3137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на 2017-2021 годы </a:t>
            </a:r>
            <a:r>
              <a:rPr lang="ru-RU" sz="3200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утвержден решением Совета директоров от 31 октября 2017 года протокол №6 (уточнение Плана развития в 2 полугодии от </a:t>
            </a:r>
            <a:r>
              <a:rPr lang="ru-RU" sz="3200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23.11.2021г</a:t>
            </a:r>
            <a:r>
              <a:rPr lang="ru-RU" sz="3200" dirty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., протокол № </a:t>
            </a:r>
            <a:r>
              <a:rPr lang="ru-RU" sz="3200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10)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id-ID" sz="3200" dirty="0">
              <a:solidFill>
                <a:srgbClr val="31373B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8898" y="10336792"/>
            <a:ext cx="23456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9669" y="4284737"/>
            <a:ext cx="2928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280" y="5695237"/>
            <a:ext cx="239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699" y="8713378"/>
            <a:ext cx="26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478" y="6423649"/>
            <a:ext cx="266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454450" y="608717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2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7502" y="15876"/>
            <a:ext cx="8499474" cy="1152524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5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5799" y="5631934"/>
            <a:ext cx="128662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038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11177"/>
              </p:ext>
            </p:extLst>
          </p:nvPr>
        </p:nvGraphicFramePr>
        <p:xfrm>
          <a:off x="619512" y="1766456"/>
          <a:ext cx="23332689" cy="11852714"/>
        </p:xfrm>
        <a:graphic>
          <a:graphicData uri="http://schemas.openxmlformats.org/drawingml/2006/table">
            <a:tbl>
              <a:tblPr firstRow="1" firstCol="1" bandRow="1"/>
              <a:tblGrid>
                <a:gridCol w="817773"/>
                <a:gridCol w="9977513"/>
                <a:gridCol w="2458666"/>
                <a:gridCol w="3334201"/>
                <a:gridCol w="3002797"/>
                <a:gridCol w="3741739"/>
              </a:tblGrid>
              <a:tr h="109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на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сравнении с планом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Конечный результат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4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удовлетворенности пациентов качеством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0,4%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платных медицинских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312 366,4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(5,83%)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505 380,1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(4,86%)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505 646,0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(6,6%)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265,9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1,74%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1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Прямой результат: Медицинские услуги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пролеченных случаев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3972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4770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5190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420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Результаты качества: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летальность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послеоперационных осложнений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0,16%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,83%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обоснованных жалоб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иностранных пациентов по платным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0,23%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4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Прохождение национальной и международной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реаккредитации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СДПБ в стационаре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11,4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1,3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койки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24,8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28,3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32,4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4,1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пациентов, пролеченных с 3-5 категорией сложности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79,5%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платных пациентов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17,4% (690)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18,03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(860)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17,3</a:t>
                      </a:r>
                      <a:r>
                        <a:rPr lang="ru-RU" sz="240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(896)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«-» 0,73%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эффективности СУР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«-» 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4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18,6 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10,8%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Текучесть производственного персонала (врачебного)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1,7%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4840" y="1127096"/>
            <a:ext cx="22311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данной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цели по итогам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 из 15 индикаторов пороговые значения достигли 14 индикаторов, не достигнут 1 индикатор.</a:t>
            </a:r>
            <a:endParaRPr lang="ru-RU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8424" y="5681527"/>
            <a:ext cx="239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3"/>
          <p:cNvSpPr/>
          <p:nvPr/>
        </p:nvSpPr>
        <p:spPr>
          <a:xfrm>
            <a:off x="589827" y="1"/>
            <a:ext cx="23414117" cy="1856410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F6D200A-86AA-4F1A-9C93-EB72E674E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40194"/>
              </p:ext>
            </p:extLst>
          </p:nvPr>
        </p:nvGraphicFramePr>
        <p:xfrm>
          <a:off x="413657" y="4160520"/>
          <a:ext cx="23590287" cy="57364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31372">
                  <a:extLst>
                    <a:ext uri="{9D8B030D-6E8A-4147-A177-3AD203B41FA5}">
                      <a16:colId xmlns:a16="http://schemas.microsoft.com/office/drawing/2014/main" xmlns="" val="2934754083"/>
                    </a:ext>
                  </a:extLst>
                </a:gridCol>
                <a:gridCol w="3366951">
                  <a:extLst>
                    <a:ext uri="{9D8B030D-6E8A-4147-A177-3AD203B41FA5}">
                      <a16:colId xmlns:a16="http://schemas.microsoft.com/office/drawing/2014/main" xmlns="" val="2425163621"/>
                    </a:ext>
                  </a:extLst>
                </a:gridCol>
                <a:gridCol w="2325704"/>
                <a:gridCol w="2165684">
                  <a:extLst>
                    <a:ext uri="{9D8B030D-6E8A-4147-A177-3AD203B41FA5}">
                      <a16:colId xmlns:a16="http://schemas.microsoft.com/office/drawing/2014/main" xmlns="" val="3562041733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xmlns="" val="247024868"/>
                    </a:ext>
                  </a:extLst>
                </a:gridCol>
                <a:gridCol w="2574758">
                  <a:extLst>
                    <a:ext uri="{9D8B030D-6E8A-4147-A177-3AD203B41FA5}">
                      <a16:colId xmlns:a16="http://schemas.microsoft.com/office/drawing/2014/main" xmlns="" val="1310917848"/>
                    </a:ext>
                  </a:extLst>
                </a:gridCol>
                <a:gridCol w="9999186"/>
              </a:tblGrid>
              <a:tr h="11790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 года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года 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неисполнения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extLst>
                  <a:ext uri="{0D108BD9-81ED-4DB2-BD59-A6C34878D82A}">
                    <a16:rowId xmlns:a16="http://schemas.microsoft.com/office/drawing/2014/main" xmlns="" val="455242158"/>
                  </a:ext>
                </a:extLst>
              </a:tr>
              <a:tr h="4557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17" marR="5217" marT="521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эффективности СУР 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«-» 8%</a:t>
                      </a:r>
                      <a:endParaRPr lang="ru-RU" sz="2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5113" algn="just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итогам 2021 года оценка эффективности СУР проведена по 8 компонентам СУР. Всего критериев 175 из них: в 2021 году выполняется – 58 критериев, скорее выполняется – 31 критерия, частично выполняется – 39 критерия, скорее не выполняется – 30 критериев, не выполняется – 17 критериев.</a:t>
                      </a:r>
                    </a:p>
                    <a:p>
                      <a:pPr marL="0" indent="265113" algn="just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(59+23,25+19,5+7,5 = 108,25/175*100 = 62%).</a:t>
                      </a:r>
                    </a:p>
                    <a:p>
                      <a:pPr algn="just"/>
                      <a:r>
                        <a:rPr lang="kk-KZ" sz="2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Таким образом, общий рейтинг СУР в отчетном году составил 62% при планом значении 70% (за 2020г. – 66%).</a:t>
                      </a:r>
                      <a:endParaRPr lang="ru-RU" sz="2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Rounded Rectangle 3"/>
          <p:cNvSpPr/>
          <p:nvPr/>
        </p:nvSpPr>
        <p:spPr>
          <a:xfrm>
            <a:off x="2375187" y="51649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13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141205" y="2685711"/>
            <a:ext cx="223113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не достижения индикаторов</a:t>
            </a:r>
            <a:endParaRPr lang="ru-RU" altLang="ko-K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924839"/>
              </p:ext>
            </p:extLst>
          </p:nvPr>
        </p:nvGraphicFramePr>
        <p:xfrm>
          <a:off x="2004962" y="2654662"/>
          <a:ext cx="21078093" cy="868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53005" y="1577336"/>
            <a:ext cx="13137791" cy="707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 anchor="t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Деятельность коек нейрохирургического профиля</a:t>
            </a:r>
            <a:endParaRPr lang="id-ID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 descr="C:\Users\nh_erze\Desktop\Алгыс хат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3"/>
          <p:cNvSpPr/>
          <p:nvPr/>
        </p:nvSpPr>
        <p:spPr>
          <a:xfrm>
            <a:off x="916940" y="11694694"/>
            <a:ext cx="22504400" cy="1607285"/>
          </a:xfrm>
          <a:prstGeom prst="roundRect">
            <a:avLst>
              <a:gd name="adj" fmla="val 2778"/>
            </a:avLst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динамике отмечается рост пролеченных случаев на 19%  (на 837 случаев), количество операций на 18% (на 578 операций), количество прооперированных пациентов на 21% (на 612 пациентов).</a:t>
            </a:r>
            <a:endParaRPr lang="ru-RU" alt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3006559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3332039087"/>
              </p:ext>
            </p:extLst>
          </p:nvPr>
        </p:nvGraphicFramePr>
        <p:xfrm>
          <a:off x="1280388" y="4075612"/>
          <a:ext cx="21997449" cy="855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0809" y="2143101"/>
            <a:ext cx="13142494" cy="11415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операций по </a:t>
            </a:r>
            <a:r>
              <a:rPr lang="ru-RU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категориям 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</a:t>
            </a:r>
            <a:endParaRPr lang="id-ID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6200000">
            <a:off x="17727697" y="977552"/>
            <a:ext cx="1187357" cy="2005766"/>
            <a:chOff x="563974" y="1443262"/>
            <a:chExt cx="445375" cy="2400183"/>
          </a:xfrm>
        </p:grpSpPr>
        <p:grpSp>
          <p:nvGrpSpPr>
            <p:cNvPr id="66" name="Group 65"/>
            <p:cNvGrpSpPr/>
            <p:nvPr/>
          </p:nvGrpSpPr>
          <p:grpSpPr>
            <a:xfrm flipV="1">
              <a:off x="738116" y="2022058"/>
              <a:ext cx="97093" cy="1821387"/>
              <a:chOff x="7642357" y="2752214"/>
              <a:chExt cx="129457" cy="242851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7707086" y="2902857"/>
                <a:ext cx="0" cy="2277873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7642357" y="2752214"/>
                <a:ext cx="129457" cy="129457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7" dirty="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563974" y="1443262"/>
              <a:ext cx="445375" cy="44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799" dirty="0"/>
            </a:p>
          </p:txBody>
        </p:sp>
      </p:grpSp>
      <p:sp>
        <p:nvSpPr>
          <p:cNvPr id="34" name="Text Placeholder 2"/>
          <p:cNvSpPr txBox="1">
            <a:spLocks/>
          </p:cNvSpPr>
          <p:nvPr/>
        </p:nvSpPr>
        <p:spPr>
          <a:xfrm>
            <a:off x="1008247" y="3035254"/>
            <a:ext cx="18316012" cy="2547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82834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13712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2pPr>
            <a:lvl3pPr marL="2285429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/>
            </a:lvl3pPr>
            <a:lvl4pPr marL="3199600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4pPr>
            <a:lvl5pPr marL="4113771" marR="0" indent="-457086" defTabSz="182834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99"/>
            </a:lvl5pPr>
            <a:lvl6pPr marL="5027943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6pPr>
            <a:lvl7pPr marL="5942114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7pPr>
            <a:lvl8pPr marL="6856286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8pPr>
            <a:lvl9pPr marL="77704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9pPr>
          </a:lstStyle>
          <a:p>
            <a:pPr algn="just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2021 году всего выполнено 3733 операций, из них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составили операции 3-5 категории сложности и всего 7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% операции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1-2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категории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6351758" y="1528513"/>
            <a:ext cx="190268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20</a:t>
            </a:r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21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82063569"/>
              </p:ext>
            </p:extLst>
          </p:nvPr>
        </p:nvGraphicFramePr>
        <p:xfrm>
          <a:off x="18964305" y="496413"/>
          <a:ext cx="4705591" cy="360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Объект 3" descr="C:\Users\nh_erze\Desktop\Алгыс хат.pn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3"/>
          <p:cNvSpPr/>
          <p:nvPr/>
        </p:nvSpPr>
        <p:spPr>
          <a:xfrm>
            <a:off x="2528104" y="622019"/>
            <a:ext cx="14226628" cy="1228989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768066" y="4528899"/>
            <a:ext cx="10241850" cy="89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82834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13712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2pPr>
            <a:lvl3pPr marL="2285429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/>
            </a:lvl3pPr>
            <a:lvl4pPr marL="3199600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4pPr>
            <a:lvl5pPr marL="4113771" marR="0" indent="-457086" defTabSz="182834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99"/>
            </a:lvl5pPr>
            <a:lvl6pPr marL="5027943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6pPr>
            <a:lvl7pPr marL="5942114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7pPr>
            <a:lvl8pPr marL="6856286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8pPr>
            <a:lvl9pPr marL="77704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9pPr>
          </a:lstStyle>
          <a:p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3475830153"/>
              </p:ext>
            </p:extLst>
          </p:nvPr>
        </p:nvGraphicFramePr>
        <p:xfrm>
          <a:off x="1280388" y="4975468"/>
          <a:ext cx="21997449" cy="765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0809" y="2143101"/>
            <a:ext cx="13142494" cy="11415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операций по </a:t>
            </a:r>
            <a:r>
              <a:rPr lang="ru-RU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категориям 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</a:t>
            </a:r>
            <a:endParaRPr lang="id-ID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6200000">
            <a:off x="17727697" y="977552"/>
            <a:ext cx="1187357" cy="2005766"/>
            <a:chOff x="563974" y="1443262"/>
            <a:chExt cx="445375" cy="2400183"/>
          </a:xfrm>
        </p:grpSpPr>
        <p:grpSp>
          <p:nvGrpSpPr>
            <p:cNvPr id="66" name="Group 65"/>
            <p:cNvGrpSpPr/>
            <p:nvPr/>
          </p:nvGrpSpPr>
          <p:grpSpPr>
            <a:xfrm flipV="1">
              <a:off x="738116" y="2022058"/>
              <a:ext cx="97093" cy="1821387"/>
              <a:chOff x="7642357" y="2752214"/>
              <a:chExt cx="129457" cy="242851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7707086" y="2902857"/>
                <a:ext cx="0" cy="2277873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7642357" y="2752214"/>
                <a:ext cx="129457" cy="129457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7" dirty="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563974" y="1443262"/>
              <a:ext cx="445375" cy="445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799" dirty="0"/>
            </a:p>
          </p:txBody>
        </p:sp>
      </p:grpSp>
      <p:sp>
        <p:nvSpPr>
          <p:cNvPr id="34" name="Text Placeholder 2"/>
          <p:cNvSpPr txBox="1">
            <a:spLocks/>
          </p:cNvSpPr>
          <p:nvPr/>
        </p:nvSpPr>
        <p:spPr>
          <a:xfrm>
            <a:off x="1008247" y="3035254"/>
            <a:ext cx="18316012" cy="2547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82834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13712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2pPr>
            <a:lvl3pPr marL="2285429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/>
            </a:lvl3pPr>
            <a:lvl4pPr marL="3199600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4pPr>
            <a:lvl5pPr marL="4113771" marR="0" indent="-457086" defTabSz="182834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99"/>
            </a:lvl5pPr>
            <a:lvl6pPr marL="5027943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6pPr>
            <a:lvl7pPr marL="5942114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7pPr>
            <a:lvl8pPr marL="6856286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8pPr>
            <a:lvl9pPr marL="77704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9pPr>
          </a:lstStyle>
          <a:p>
            <a:pPr algn="just"/>
            <a:r>
              <a:rPr lang="kk-KZ" sz="3200" dirty="0"/>
              <a:t>За отчетный период количество прооперированных пациентов в Обществе составило всего </a:t>
            </a:r>
            <a:r>
              <a:rPr lang="kk-KZ" sz="3200" dirty="0" smtClean="0"/>
              <a:t>3496.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Удельный вес прооперированных пациентов 3-5 категории сложности в отчетном году составил 82% </a:t>
            </a:r>
            <a:r>
              <a:rPr lang="ru-RU" alt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общего количества пролеченных случаев (4210) в хирургических отделениях, при плане не менее 80%.</a:t>
            </a:r>
          </a:p>
        </p:txBody>
      </p:sp>
      <p:sp>
        <p:nvSpPr>
          <p:cNvPr id="36" name="Text Placeholder 3"/>
          <p:cNvSpPr txBox="1">
            <a:spLocks/>
          </p:cNvSpPr>
          <p:nvPr/>
        </p:nvSpPr>
        <p:spPr>
          <a:xfrm>
            <a:off x="16351758" y="1528513"/>
            <a:ext cx="190268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20</a:t>
            </a:r>
            <a:r>
              <a:rPr lang="ru-RU" sz="6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21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2944708"/>
              </p:ext>
            </p:extLst>
          </p:nvPr>
        </p:nvGraphicFramePr>
        <p:xfrm>
          <a:off x="18964305" y="496413"/>
          <a:ext cx="4705591" cy="360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Объект 3" descr="C:\Users\nh_erze\Desktop\Алгыс хат.pn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3"/>
          <p:cNvSpPr/>
          <p:nvPr/>
        </p:nvSpPr>
        <p:spPr>
          <a:xfrm>
            <a:off x="2528104" y="622019"/>
            <a:ext cx="14226628" cy="1228989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768066" y="4528899"/>
            <a:ext cx="10241850" cy="893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828343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13712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2pPr>
            <a:lvl3pPr marL="2285429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/>
            </a:lvl3pPr>
            <a:lvl4pPr marL="3199600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4pPr>
            <a:lvl5pPr marL="4113771" marR="0" indent="-457086" defTabSz="182834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599"/>
            </a:lvl5pPr>
            <a:lvl6pPr marL="5027943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6pPr>
            <a:lvl7pPr marL="5942114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7pPr>
            <a:lvl8pPr marL="6856286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8pPr>
            <a:lvl9pPr marL="7770457" indent="-457086" defTabSz="182834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/>
            </a:lvl9pPr>
          </a:lstStyle>
          <a:p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617911232"/>
              </p:ext>
            </p:extLst>
          </p:nvPr>
        </p:nvGraphicFramePr>
        <p:xfrm>
          <a:off x="1442763" y="3225800"/>
          <a:ext cx="20764094" cy="383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02451" y="10402197"/>
            <a:ext cx="6143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летальность </a:t>
            </a:r>
          </a:p>
          <a:p>
            <a:pPr algn="just"/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и </a:t>
            </a:r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0,40</a:t>
            </a:r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не более 0,70%.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61866" y="8962319"/>
            <a:ext cx="2071251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altLang="ko-KR" sz="4799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,60</a:t>
            </a:r>
            <a:r>
              <a:rPr lang="en-US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ko-KR" sz="4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38078" y="8920787"/>
            <a:ext cx="1937657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79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,76</a:t>
            </a:r>
            <a:r>
              <a:rPr lang="en-US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ko-KR" sz="4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52241" y="8988045"/>
            <a:ext cx="2354615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97,7</a:t>
            </a:r>
            <a:r>
              <a:rPr lang="en-US" altLang="ko-KR" sz="4799" dirty="0" smtClean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en-US" altLang="ko-KR" sz="4799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37259" y="10341999"/>
            <a:ext cx="5745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послеоперационной летальности </a:t>
            </a:r>
            <a:r>
              <a:rPr lang="ru-RU" altLang="ko-K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снижается и составил в </a:t>
            </a:r>
            <a:r>
              <a:rPr lang="ru-RU" altLang="ko-KR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ko-K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ko-KR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0,63%, </a:t>
            </a:r>
            <a:r>
              <a:rPr lang="ru-RU" altLang="ko-KR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не более 1%.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326794" y="10341999"/>
            <a:ext cx="6404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пациентов растет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ko-K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 </a:t>
            </a:r>
            <a:r>
              <a:rPr lang="ru-RU" altLang="ko-K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96,9%,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altLang="ko-K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96,5%.</a:t>
            </a:r>
            <a:endParaRPr lang="en-US" altLang="ko-K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248804" y="10317454"/>
            <a:ext cx="6138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послеоперационных осложнений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незначительный рост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 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0,17%,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не более 3,0%.</a:t>
            </a:r>
          </a:p>
        </p:txBody>
      </p:sp>
      <p:sp>
        <p:nvSpPr>
          <p:cNvPr id="82" name="Rounded Rectangle 3"/>
          <p:cNvSpPr/>
          <p:nvPr/>
        </p:nvSpPr>
        <p:spPr>
          <a:xfrm>
            <a:off x="2759576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05289" y="571567"/>
            <a:ext cx="360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solidFill>
                  <a:prstClr val="white"/>
                </a:solidFill>
                <a:latin typeface="Raleway" panose="020B0503030101060003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32148" y="8970105"/>
            <a:ext cx="2371531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</a:t>
            </a:r>
            <a:r>
              <a:rPr lang="ru-RU" sz="4799" dirty="0" smtClean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ru-RU" sz="4799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7" name="Объект 3" descr="C:\Users\nh_erze\Desktop\Алгыс хат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12">
            <a:extLst>
              <a:ext uri="{FF2B5EF4-FFF2-40B4-BE49-F238E27FC236}">
                <a16:creationId xmlns:a16="http://schemas.microsoft.com/office/drawing/2014/main" xmlns="" id="{47CE9243-B0A9-418A-9473-0EE4813FA0A6}"/>
              </a:ext>
            </a:extLst>
          </p:cNvPr>
          <p:cNvGrpSpPr/>
          <p:nvPr/>
        </p:nvGrpSpPr>
        <p:grpSpPr>
          <a:xfrm>
            <a:off x="1442763" y="7216552"/>
            <a:ext cx="3163554" cy="3374803"/>
            <a:chOff x="1187625" y="1314642"/>
            <a:chExt cx="1872208" cy="1997226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xmlns="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31" name="Chart 6">
              <a:extLst>
                <a:ext uri="{FF2B5EF4-FFF2-40B4-BE49-F238E27FC236}">
                  <a16:creationId xmlns:a16="http://schemas.microsoft.com/office/drawing/2014/main" xmlns="" id="{3DB4CB0C-DEDF-4D7B-A863-37D47DA7E27D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xmlns="" id="{60AF5147-D6C6-445C-ABFF-9ED539383FD4}"/>
              </a:ext>
            </a:extLst>
          </p:cNvPr>
          <p:cNvGrpSpPr/>
          <p:nvPr/>
        </p:nvGrpSpPr>
        <p:grpSpPr>
          <a:xfrm>
            <a:off x="13451252" y="7087034"/>
            <a:ext cx="3163554" cy="3374803"/>
            <a:chOff x="1187625" y="1314642"/>
            <a:chExt cx="1872208" cy="1997226"/>
          </a:xfrm>
        </p:grpSpPr>
        <p:sp>
          <p:nvSpPr>
            <p:cNvPr id="34" name="Oval 7">
              <a:extLst>
                <a:ext uri="{FF2B5EF4-FFF2-40B4-BE49-F238E27FC236}">
                  <a16:creationId xmlns:a16="http://schemas.microsoft.com/office/drawing/2014/main" xmlns="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35" name="Chart 6">
              <a:extLst>
                <a:ext uri="{FF2B5EF4-FFF2-40B4-BE49-F238E27FC236}">
                  <a16:creationId xmlns:a16="http://schemas.microsoft.com/office/drawing/2014/main" xmlns="" id="{62480E56-006E-4EDC-858F-7BE36F5B63C9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CFC75698-BA9E-418F-9C6E-903A1DF0601D}"/>
              </a:ext>
            </a:extLst>
          </p:cNvPr>
          <p:cNvGrpSpPr/>
          <p:nvPr/>
        </p:nvGrpSpPr>
        <p:grpSpPr>
          <a:xfrm>
            <a:off x="19550911" y="7027394"/>
            <a:ext cx="3163554" cy="3374803"/>
            <a:chOff x="1187625" y="1314642"/>
            <a:chExt cx="1872208" cy="1997226"/>
          </a:xfrm>
        </p:grpSpPr>
        <p:sp>
          <p:nvSpPr>
            <p:cNvPr id="38" name="Oval 7">
              <a:extLst>
                <a:ext uri="{FF2B5EF4-FFF2-40B4-BE49-F238E27FC236}">
                  <a16:creationId xmlns:a16="http://schemas.microsoft.com/office/drawing/2014/main" xmlns="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40" name="Chart 6">
              <a:extLst>
                <a:ext uri="{FF2B5EF4-FFF2-40B4-BE49-F238E27FC236}">
                  <a16:creationId xmlns:a16="http://schemas.microsoft.com/office/drawing/2014/main" xmlns="" id="{4C0317FD-683C-4AFF-92D1-262C485151E6}"/>
                </a:ext>
              </a:extLst>
            </p:cNvPr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43" name="Group 12"/>
          <p:cNvGrpSpPr/>
          <p:nvPr/>
        </p:nvGrpSpPr>
        <p:grpSpPr>
          <a:xfrm>
            <a:off x="7532923" y="7132460"/>
            <a:ext cx="3163554" cy="3374803"/>
            <a:chOff x="1187625" y="1314642"/>
            <a:chExt cx="1872208" cy="1997226"/>
          </a:xfrm>
        </p:grpSpPr>
        <p:sp>
          <p:nvSpPr>
            <p:cNvPr id="46" name="Oval 7"/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47" name="Chart 6"/>
            <p:cNvGraphicFramePr/>
            <p:nvPr>
              <p:extLst/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0153571" y="8475657"/>
            <a:ext cx="2354615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altLang="ko-KR" sz="4799" dirty="0" smtClean="0">
                <a:solidFill>
                  <a:srgbClr val="0B4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96,9</a:t>
            </a:r>
            <a:r>
              <a:rPr lang="en-US" altLang="ko-KR" sz="4799" dirty="0" smtClean="0">
                <a:solidFill>
                  <a:srgbClr val="0B4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ko-KR" sz="4799" dirty="0">
              <a:solidFill>
                <a:srgbClr val="0B4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71572" y="7854204"/>
            <a:ext cx="2071251" cy="15694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altLang="ko-KR" sz="4799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ru-RU" altLang="ko-KR" sz="4799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0,40</a:t>
            </a:r>
            <a:r>
              <a:rPr lang="en-US" altLang="ko-KR" sz="4799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ko-KR" sz="4799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39408" y="8505353"/>
            <a:ext cx="1937657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altLang="ko-KR" sz="4799" dirty="0" smtClean="0">
                <a:solidFill>
                  <a:srgbClr val="3988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0,63%</a:t>
            </a:r>
            <a:endParaRPr lang="en-US" altLang="ko-KR" sz="4799" dirty="0">
              <a:solidFill>
                <a:srgbClr val="3988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32148" y="8492412"/>
            <a:ext cx="1996852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99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0,17%</a:t>
            </a:r>
            <a:endParaRPr lang="ru-RU" sz="47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5265" y="1639771"/>
            <a:ext cx="9566626" cy="707868"/>
          </a:xfrm>
          <a:prstGeom prst="rect">
            <a:avLst/>
          </a:prstGeom>
          <a:noFill/>
        </p:spPr>
        <p:txBody>
          <a:bodyPr wrap="square" lIns="91422" tIns="45711" rIns="91422" bIns="45711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Качественные показатели</a:t>
            </a:r>
            <a:endParaRPr lang="id-ID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деятельностью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63026732"/>
              </p:ext>
            </p:extLst>
          </p:nvPr>
        </p:nvGraphicFramePr>
        <p:xfrm>
          <a:off x="662940" y="1911377"/>
          <a:ext cx="6926580" cy="74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35157259"/>
              </p:ext>
            </p:extLst>
          </p:nvPr>
        </p:nvGraphicFramePr>
        <p:xfrm>
          <a:off x="15384780" y="1911377"/>
          <a:ext cx="7749540" cy="736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43698507"/>
              </p:ext>
            </p:extLst>
          </p:nvPr>
        </p:nvGraphicFramePr>
        <p:xfrm>
          <a:off x="7909560" y="1911377"/>
          <a:ext cx="7200901" cy="74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9"/>
          <p:cNvSpPr/>
          <p:nvPr/>
        </p:nvSpPr>
        <p:spPr>
          <a:xfrm>
            <a:off x="840230" y="10242437"/>
            <a:ext cx="22225510" cy="1569660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от научной деятельности в общем объеме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достигла плановых показателей на 0,3%.</a:t>
            </a:r>
          </a:p>
          <a:p>
            <a:pPr algn="just"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на научную деятельность из собственных средств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объема бюджета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отчетном году достигают плановое значение, средний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ru-RU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сотрудников вырос на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34549785"/>
              </p:ext>
            </p:extLst>
          </p:nvPr>
        </p:nvGraphicFramePr>
        <p:xfrm>
          <a:off x="7973188" y="1983103"/>
          <a:ext cx="6926580" cy="74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51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14565</TotalTime>
  <Words>1904</Words>
  <Application>Microsoft Office PowerPoint</Application>
  <PresentationFormat>Произвольный</PresentationFormat>
  <Paragraphs>408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Helvetica</vt:lpstr>
      <vt:lpstr>Open Sans</vt:lpstr>
      <vt:lpstr>Open Sans Extrabold</vt:lpstr>
      <vt:lpstr>Raleway</vt:lpstr>
      <vt:lpstr>Raleway Medium</vt:lpstr>
      <vt:lpstr>Raleway SemiBold</vt:lpstr>
      <vt:lpstr>Tahoma</vt:lpstr>
      <vt:lpstr>Times New Roman</vt:lpstr>
      <vt:lpstr>Wingdings</vt:lpstr>
      <vt:lpstr>Office Theme</vt:lpstr>
      <vt:lpstr>Template PresentationGo Dark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Проблемные вопросы и пути их решения</vt:lpstr>
      <vt:lpstr>Проблемные вопросы и пути их решения</vt:lpstr>
      <vt:lpstr>Проблемные вопросы и пути их решения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Айдос Доскалиев</cp:lastModifiedBy>
  <cp:revision>1124</cp:revision>
  <cp:lastPrinted>2022-06-21T06:40:28Z</cp:lastPrinted>
  <dcterms:created xsi:type="dcterms:W3CDTF">2017-08-22T06:10:53Z</dcterms:created>
  <dcterms:modified xsi:type="dcterms:W3CDTF">2022-06-21T08:30:28Z</dcterms:modified>
</cp:coreProperties>
</file>